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media/image6.jpg" ContentType="image/jp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media/image17.jpg" ContentType="image/jpg"/>
  <Override PartName="/ppt/theme/themeOverride2.xml" ContentType="application/vnd.openxmlformats-officedocument.themeOverride+xml"/>
  <Override PartName="/ppt/media/image25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78" r:id="rId4"/>
    <p:sldId id="277" r:id="rId5"/>
    <p:sldId id="268" r:id="rId6"/>
    <p:sldId id="258" r:id="rId7"/>
    <p:sldId id="259" r:id="rId8"/>
    <p:sldId id="269" r:id="rId9"/>
    <p:sldId id="276" r:id="rId10"/>
    <p:sldId id="283" r:id="rId11"/>
    <p:sldId id="260" r:id="rId12"/>
    <p:sldId id="279" r:id="rId13"/>
    <p:sldId id="261" r:id="rId14"/>
    <p:sldId id="270" r:id="rId15"/>
    <p:sldId id="271" r:id="rId16"/>
    <p:sldId id="280" r:id="rId17"/>
    <p:sldId id="262" r:id="rId18"/>
    <p:sldId id="273" r:id="rId19"/>
    <p:sldId id="274" r:id="rId20"/>
    <p:sldId id="275" r:id="rId21"/>
    <p:sldId id="264" r:id="rId22"/>
    <p:sldId id="281" r:id="rId23"/>
    <p:sldId id="282" r:id="rId24"/>
    <p:sldId id="266" r:id="rId25"/>
  </p:sldIdLst>
  <p:sldSz cx="20104100" cy="11309350"/>
  <p:notesSz cx="9874250" cy="67976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7" d="100"/>
          <a:sy n="67" d="100"/>
        </p:scale>
        <p:origin x="474" y="84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279049" cy="340647"/>
          </a:xfrm>
          <a:prstGeom prst="rect">
            <a:avLst/>
          </a:prstGeom>
        </p:spPr>
        <p:txBody>
          <a:bodyPr vert="horz" lIns="48674" tIns="24337" rIns="48674" bIns="24337" rtlCol="0"/>
          <a:lstStyle>
            <a:lvl1pPr algn="l">
              <a:defRPr sz="6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592862" y="1"/>
            <a:ext cx="4279049" cy="340647"/>
          </a:xfrm>
          <a:prstGeom prst="rect">
            <a:avLst/>
          </a:prstGeom>
        </p:spPr>
        <p:txBody>
          <a:bodyPr vert="horz" lIns="48674" tIns="24337" rIns="48674" bIns="24337" rtlCol="0"/>
          <a:lstStyle>
            <a:lvl1pPr algn="r">
              <a:defRPr sz="600"/>
            </a:lvl1pPr>
          </a:lstStyle>
          <a:p>
            <a:fld id="{F43F764B-A11C-4206-BC1E-4F2E5B181DD3}" type="datetimeFigureOut">
              <a:rPr lang="ru-RU" smtClean="0"/>
              <a:t>30.05.2026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898775" y="850900"/>
            <a:ext cx="4076700" cy="22939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48674" tIns="24337" rIns="48674" bIns="24337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87114" y="3270977"/>
            <a:ext cx="7900023" cy="2677467"/>
          </a:xfrm>
          <a:prstGeom prst="rect">
            <a:avLst/>
          </a:prstGeom>
        </p:spPr>
        <p:txBody>
          <a:bodyPr vert="horz" lIns="48674" tIns="24337" rIns="48674" bIns="24337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457029"/>
            <a:ext cx="4279049" cy="340647"/>
          </a:xfrm>
          <a:prstGeom prst="rect">
            <a:avLst/>
          </a:prstGeom>
        </p:spPr>
        <p:txBody>
          <a:bodyPr vert="horz" lIns="48674" tIns="24337" rIns="48674" bIns="24337" rtlCol="0" anchor="b"/>
          <a:lstStyle>
            <a:lvl1pPr algn="l">
              <a:defRPr sz="6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592862" y="6457029"/>
            <a:ext cx="4279049" cy="340647"/>
          </a:xfrm>
          <a:prstGeom prst="rect">
            <a:avLst/>
          </a:prstGeom>
        </p:spPr>
        <p:txBody>
          <a:bodyPr vert="horz" lIns="48674" tIns="24337" rIns="48674" bIns="24337" rtlCol="0" anchor="b"/>
          <a:lstStyle>
            <a:lvl1pPr algn="r">
              <a:defRPr sz="600"/>
            </a:lvl1pPr>
          </a:lstStyle>
          <a:p>
            <a:fld id="{8D267BF6-3627-4B8B-85F4-306A0975C1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23602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267BF6-3627-4B8B-85F4-306A0975C1A7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16262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267BF6-3627-4B8B-85F4-306A0975C1A7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0212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6C3A09-4257-4328-B25A-806038446E39}" type="datetime1">
              <a:rPr lang="en-US" smtClean="0"/>
              <a:t>5/30/2026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9D6B16-B307-44AB-9938-DA2BC094DC79}" type="datetime1">
              <a:rPr lang="en-US" smtClean="0"/>
              <a:t>5/30/2026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76AA66-E438-4D16-B273-3C5B6F2786AE}" type="datetime1">
              <a:rPr lang="en-US" smtClean="0"/>
              <a:t>5/30/2026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46D76C-7004-4E28-B49A-E28D7B7A89D4}" type="datetime1">
              <a:rPr lang="en-US" smtClean="0"/>
              <a:t>5/30/2026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695BCE-0391-4599-9DDD-B10486FE5557}" type="datetime1">
              <a:rPr lang="en-US" smtClean="0"/>
              <a:t>5/30/2026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F9F9F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05205" y="452374"/>
            <a:ext cx="18093690" cy="18094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1EB167-B512-4239-AD73-87480BF29EDD}" type="datetime1">
              <a:rPr lang="en-US" smtClean="0"/>
              <a:t>5/30/2026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2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4C51194-60DD-4A6A-A753-446810AB320C}"/>
              </a:ext>
            </a:extLst>
          </p:cNvPr>
          <p:cNvSpPr txBox="1"/>
          <p:nvPr/>
        </p:nvSpPr>
        <p:spPr>
          <a:xfrm>
            <a:off x="10200046" y="3368675"/>
            <a:ext cx="922020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/>
              <a:t>Порядок участия студентов ВГТУ в конкурсном отборе для обучения по программам подготовки офицеров запаса в военном учебном центре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AE9C0E3-F366-496C-82D5-00E2F121EB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00046" cy="1130935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EDA19A7-7DBD-4AC2-B051-01868E7E3E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930" y="-1"/>
            <a:ext cx="7928839" cy="11309351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5D5AF6F-1725-46B1-B2AB-D126D020F7A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430887"/>
          </a:xfrm>
        </p:spPr>
        <p:txBody>
          <a:bodyPr/>
          <a:lstStyle/>
          <a:p>
            <a:fld id="{B6F15528-21DE-4FAA-801E-634DDDAF4B2B}" type="slidenum">
              <a:rPr lang="ru-RU" sz="2800" b="1" smtClean="0">
                <a:solidFill>
                  <a:srgbClr val="FF0000"/>
                </a:solidFill>
              </a:rPr>
              <a:t>10</a:t>
            </a:fld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0570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0"/>
            <a:ext cx="10052050" cy="11308715"/>
          </a:xfrm>
          <a:custGeom>
            <a:avLst/>
            <a:gdLst/>
            <a:ahLst/>
            <a:cxnLst/>
            <a:rect l="l" t="t" r="r" b="b"/>
            <a:pathLst>
              <a:path w="10052050" h="11308715">
                <a:moveTo>
                  <a:pt x="10052049" y="0"/>
                </a:moveTo>
                <a:lnTo>
                  <a:pt x="0" y="0"/>
                </a:lnTo>
                <a:lnTo>
                  <a:pt x="0" y="11308556"/>
                </a:lnTo>
                <a:lnTo>
                  <a:pt x="10052049" y="11308556"/>
                </a:lnTo>
                <a:lnTo>
                  <a:pt x="10052049" y="0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6775AF-307C-413F-AA37-81B3653CDFA8}"/>
              </a:ext>
            </a:extLst>
          </p:cNvPr>
          <p:cNvSpPr txBox="1"/>
          <p:nvPr/>
        </p:nvSpPr>
        <p:spPr>
          <a:xfrm>
            <a:off x="1238628" y="4443307"/>
            <a:ext cx="75747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400" dirty="0">
                <a:solidFill>
                  <a:schemeClr val="bg1"/>
                </a:solidFill>
              </a:rPr>
              <a:t>ПРЕДВАРИТЕЛЬНЫЙ ОТБОР</a:t>
            </a:r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DC3E3B1B-F9B7-4035-BD70-CAC31B46F38F}"/>
              </a:ext>
            </a:extLst>
          </p:cNvPr>
          <p:cNvSpPr/>
          <p:nvPr/>
        </p:nvSpPr>
        <p:spPr>
          <a:xfrm>
            <a:off x="-2" y="9998076"/>
            <a:ext cx="3879851" cy="1310712"/>
          </a:xfrm>
          <a:custGeom>
            <a:avLst/>
            <a:gdLst/>
            <a:ahLst/>
            <a:cxnLst/>
            <a:rect l="l" t="t" r="r" b="b"/>
            <a:pathLst>
              <a:path w="2377440" h="869315">
                <a:moveTo>
                  <a:pt x="2272182" y="0"/>
                </a:moveTo>
                <a:lnTo>
                  <a:pt x="0" y="0"/>
                </a:lnTo>
                <a:lnTo>
                  <a:pt x="0" y="869083"/>
                </a:lnTo>
                <a:lnTo>
                  <a:pt x="2376890" y="869083"/>
                </a:lnTo>
                <a:lnTo>
                  <a:pt x="2376890" y="104708"/>
                </a:lnTo>
                <a:lnTo>
                  <a:pt x="2368662" y="63951"/>
                </a:lnTo>
                <a:lnTo>
                  <a:pt x="2346223" y="30668"/>
                </a:lnTo>
                <a:lnTo>
                  <a:pt x="2312940" y="8228"/>
                </a:lnTo>
                <a:lnTo>
                  <a:pt x="2272182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DF431D-AF11-4160-ACDC-69485409163B}"/>
              </a:ext>
            </a:extLst>
          </p:cNvPr>
          <p:cNvSpPr txBox="1"/>
          <p:nvPr/>
        </p:nvSpPr>
        <p:spPr>
          <a:xfrm>
            <a:off x="303209" y="10176378"/>
            <a:ext cx="32734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FF0000"/>
                </a:solidFill>
              </a:rPr>
              <a:t>3 СЕМЕСТР, СЕНТЯБРЬ-ОКТЯБРЬ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0975AA-56A6-49EE-8217-68969CF0B8D1}"/>
              </a:ext>
            </a:extLst>
          </p:cNvPr>
          <p:cNvSpPr txBox="1"/>
          <p:nvPr/>
        </p:nvSpPr>
        <p:spPr>
          <a:xfrm>
            <a:off x="10305144" y="770137"/>
            <a:ext cx="9652000" cy="10618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предварительного отбора проводятся в сентябре-октябре 2026 года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включают в себя: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получение характеристики в деканате;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получение в деканате выписки о результатах экзаменов за 2-й семестр;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справки об отсутствии медицинских противопоказаний для работы с использованием сведений, составляющих государственную тайну;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заполнить анкету для оформления допуска к сведениям, составляющим государственную тайну;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пройти медицинское освидетельствование;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пройти профессиональный психологический отбор.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E8DCB449-DCD9-4741-A6F9-465FC9E5934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430887"/>
          </a:xfrm>
        </p:spPr>
        <p:txBody>
          <a:bodyPr/>
          <a:lstStyle/>
          <a:p>
            <a:fld id="{B6F15528-21DE-4FAA-801E-634DDDAF4B2B}" type="slidenum">
              <a:rPr lang="ru-RU" sz="2800" b="1" smtClean="0">
                <a:solidFill>
                  <a:srgbClr val="FF0000"/>
                </a:solidFill>
              </a:rPr>
              <a:t>11</a:t>
            </a:fld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0"/>
            <a:ext cx="10052050" cy="11308715"/>
          </a:xfrm>
          <a:custGeom>
            <a:avLst/>
            <a:gdLst/>
            <a:ahLst/>
            <a:cxnLst/>
            <a:rect l="l" t="t" r="r" b="b"/>
            <a:pathLst>
              <a:path w="10052050" h="11308715">
                <a:moveTo>
                  <a:pt x="10052049" y="0"/>
                </a:moveTo>
                <a:lnTo>
                  <a:pt x="0" y="0"/>
                </a:lnTo>
                <a:lnTo>
                  <a:pt x="0" y="11308556"/>
                </a:lnTo>
                <a:lnTo>
                  <a:pt x="10052049" y="11308556"/>
                </a:lnTo>
                <a:lnTo>
                  <a:pt x="10052049" y="0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6775AF-307C-413F-AA37-81B3653CDFA8}"/>
              </a:ext>
            </a:extLst>
          </p:cNvPr>
          <p:cNvSpPr txBox="1"/>
          <p:nvPr/>
        </p:nvSpPr>
        <p:spPr>
          <a:xfrm>
            <a:off x="1238628" y="4443307"/>
            <a:ext cx="75747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400" dirty="0">
                <a:solidFill>
                  <a:schemeClr val="bg1"/>
                </a:solidFill>
              </a:rPr>
              <a:t>ПРЕДВАРИТЕЛЬНЫЙ ОТБОР</a:t>
            </a:r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DC3E3B1B-F9B7-4035-BD70-CAC31B46F38F}"/>
              </a:ext>
            </a:extLst>
          </p:cNvPr>
          <p:cNvSpPr/>
          <p:nvPr/>
        </p:nvSpPr>
        <p:spPr>
          <a:xfrm>
            <a:off x="-2" y="9998076"/>
            <a:ext cx="3879851" cy="1310712"/>
          </a:xfrm>
          <a:custGeom>
            <a:avLst/>
            <a:gdLst/>
            <a:ahLst/>
            <a:cxnLst/>
            <a:rect l="l" t="t" r="r" b="b"/>
            <a:pathLst>
              <a:path w="2377440" h="869315">
                <a:moveTo>
                  <a:pt x="2272182" y="0"/>
                </a:moveTo>
                <a:lnTo>
                  <a:pt x="0" y="0"/>
                </a:lnTo>
                <a:lnTo>
                  <a:pt x="0" y="869083"/>
                </a:lnTo>
                <a:lnTo>
                  <a:pt x="2376890" y="869083"/>
                </a:lnTo>
                <a:lnTo>
                  <a:pt x="2376890" y="104708"/>
                </a:lnTo>
                <a:lnTo>
                  <a:pt x="2368662" y="63951"/>
                </a:lnTo>
                <a:lnTo>
                  <a:pt x="2346223" y="30668"/>
                </a:lnTo>
                <a:lnTo>
                  <a:pt x="2312940" y="8228"/>
                </a:lnTo>
                <a:lnTo>
                  <a:pt x="2272182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DF431D-AF11-4160-ACDC-69485409163B}"/>
              </a:ext>
            </a:extLst>
          </p:cNvPr>
          <p:cNvSpPr txBox="1"/>
          <p:nvPr/>
        </p:nvSpPr>
        <p:spPr>
          <a:xfrm>
            <a:off x="303209" y="10176378"/>
            <a:ext cx="32734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FF0000"/>
                </a:solidFill>
              </a:rPr>
              <a:t>3 СЕМЕСТР, СЕНТЯБРЬ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0975AA-56A6-49EE-8217-68969CF0B8D1}"/>
              </a:ext>
            </a:extLst>
          </p:cNvPr>
          <p:cNvSpPr txBox="1"/>
          <p:nvPr/>
        </p:nvSpPr>
        <p:spPr>
          <a:xfrm>
            <a:off x="10305144" y="770137"/>
            <a:ext cx="9397319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alt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 после летних каникул заказывает и получает на руки в своём деканате выписку из экзаменационных ведомостей за 2-й семестр и характеристику, заверенные подписью декана и печатью деканата.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Порядок заказа и получения выписки и характеристик устанавливаются деканатами.</a:t>
            </a:r>
          </a:p>
          <a:p>
            <a:pPr algn="ctr"/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BD9F5AC-7295-4B68-AAE5-338829A771B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430887"/>
          </a:xfrm>
        </p:spPr>
        <p:txBody>
          <a:bodyPr/>
          <a:lstStyle/>
          <a:p>
            <a:fld id="{B6F15528-21DE-4FAA-801E-634DDDAF4B2B}" type="slidenum">
              <a:rPr lang="ru-RU" sz="2800" b="1" smtClean="0">
                <a:solidFill>
                  <a:srgbClr val="FF0000"/>
                </a:solidFill>
              </a:rPr>
              <a:t>12</a:t>
            </a:fld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2513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8D05583-16A0-4826-91AB-66B02B1CA96D}"/>
              </a:ext>
            </a:extLst>
          </p:cNvPr>
          <p:cNvSpPr txBox="1"/>
          <p:nvPr/>
        </p:nvSpPr>
        <p:spPr>
          <a:xfrm>
            <a:off x="10355258" y="645822"/>
            <a:ext cx="9629775" cy="10016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Студент в начале 3-го семестра (сентябрь) прибывает </a:t>
            </a:r>
            <a:b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ВУЦ для сдачи: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выписки о результатах экзаменов за 2-й семестр, характеристики из деканата;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справки об отсутствии судимости;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характеристики от участкового.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ru-RU" sz="2800" b="1" i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Получает направление в военный комиссариат </a:t>
            </a: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прохождения медицинской комиссии и профессионального психологического отбора. </a:t>
            </a:r>
          </a:p>
          <a:p>
            <a:pPr algn="just"/>
            <a:endParaRPr lang="ru-RU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Анкету на допуск к сведениям, составляющим государственную тайну </a:t>
            </a: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рукописном и электронном виде на компакт-диске, нужно будет представить в 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ВУЦ </a:t>
            </a: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(Московский пр-т, д. 14, 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аудитория</a:t>
            </a: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№126) . Анкету необходимо распечатать в формате АЗ и заполнить согласно указанному </a:t>
            </a:r>
            <a:r>
              <a:rPr lang="ru-RU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образцу</a:t>
            </a: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(ориентировочно - конец октября).</a:t>
            </a:r>
          </a:p>
          <a:p>
            <a:pPr algn="just"/>
            <a:endParaRPr lang="ru-RU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9000"/>
              </a:lnSpc>
              <a:spcAft>
                <a:spcPts val="3300"/>
              </a:spcAft>
            </a:pP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Срок прибытия в ВУЦ студентам сообщается через соответствующие деканаты ВГТУ и (или) путем размещения информации на сайте ВГТУ в разделе: </a:t>
            </a:r>
            <a:r>
              <a:rPr lang="ru-RU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Военное обучение» - «Объявления»</a:t>
            </a: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ACB9D3-1F3C-43E5-B700-6959EEAA0A6E}"/>
              </a:ext>
            </a:extLst>
          </p:cNvPr>
          <p:cNvSpPr txBox="1"/>
          <p:nvPr/>
        </p:nvSpPr>
        <p:spPr>
          <a:xfrm>
            <a:off x="1238064" y="4385098"/>
            <a:ext cx="75747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400" dirty="0">
                <a:solidFill>
                  <a:schemeClr val="bg1"/>
                </a:solidFill>
              </a:rPr>
              <a:t>ПРЕД</a:t>
            </a:r>
            <a:r>
              <a:rPr lang="ru-RU" sz="4400" dirty="0">
                <a:solidFill>
                  <a:srgbClr val="FF0000"/>
                </a:solidFill>
              </a:rPr>
              <a:t>АВАРИТЛЬН</a:t>
            </a:r>
            <a:r>
              <a:rPr lang="ru-RU" sz="4400" dirty="0">
                <a:solidFill>
                  <a:schemeClr val="bg1"/>
                </a:solidFill>
              </a:rPr>
              <a:t>ЫЙ ОТБОР</a:t>
            </a:r>
          </a:p>
        </p:txBody>
      </p:sp>
      <p:sp>
        <p:nvSpPr>
          <p:cNvPr id="17" name="object 3"/>
          <p:cNvSpPr/>
          <p:nvPr/>
        </p:nvSpPr>
        <p:spPr>
          <a:xfrm>
            <a:off x="0" y="-82"/>
            <a:ext cx="10052050" cy="11308715"/>
          </a:xfrm>
          <a:custGeom>
            <a:avLst/>
            <a:gdLst/>
            <a:ahLst/>
            <a:cxnLst/>
            <a:rect l="l" t="t" r="r" b="b"/>
            <a:pathLst>
              <a:path w="10052050" h="11308715">
                <a:moveTo>
                  <a:pt x="10052049" y="0"/>
                </a:moveTo>
                <a:lnTo>
                  <a:pt x="0" y="0"/>
                </a:lnTo>
                <a:lnTo>
                  <a:pt x="0" y="11308556"/>
                </a:lnTo>
                <a:lnTo>
                  <a:pt x="10052049" y="11308556"/>
                </a:lnTo>
                <a:lnTo>
                  <a:pt x="10052049" y="0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8" name="object 7">
            <a:extLst>
              <a:ext uri="{FF2B5EF4-FFF2-40B4-BE49-F238E27FC236}">
                <a16:creationId xmlns:a16="http://schemas.microsoft.com/office/drawing/2014/main" id="{CBB0AB7C-2BB2-4C29-AC5D-5BB217D34031}"/>
              </a:ext>
            </a:extLst>
          </p:cNvPr>
          <p:cNvSpPr/>
          <p:nvPr/>
        </p:nvSpPr>
        <p:spPr>
          <a:xfrm>
            <a:off x="0" y="9656137"/>
            <a:ext cx="3879851" cy="1623904"/>
          </a:xfrm>
          <a:custGeom>
            <a:avLst/>
            <a:gdLst/>
            <a:ahLst/>
            <a:cxnLst/>
            <a:rect l="l" t="t" r="r" b="b"/>
            <a:pathLst>
              <a:path w="2377440" h="869315">
                <a:moveTo>
                  <a:pt x="2272182" y="0"/>
                </a:moveTo>
                <a:lnTo>
                  <a:pt x="0" y="0"/>
                </a:lnTo>
                <a:lnTo>
                  <a:pt x="0" y="869083"/>
                </a:lnTo>
                <a:lnTo>
                  <a:pt x="2376890" y="869083"/>
                </a:lnTo>
                <a:lnTo>
                  <a:pt x="2376890" y="104708"/>
                </a:lnTo>
                <a:lnTo>
                  <a:pt x="2368662" y="63951"/>
                </a:lnTo>
                <a:lnTo>
                  <a:pt x="2346223" y="30668"/>
                </a:lnTo>
                <a:lnTo>
                  <a:pt x="2312940" y="8228"/>
                </a:lnTo>
                <a:lnTo>
                  <a:pt x="2272182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lIns="0" tIns="0" rIns="0" bIns="0" rtlCol="0"/>
          <a:lstStyle/>
          <a:p>
            <a:pPr lvl="0" algn="ctr"/>
            <a:endParaRPr lang="ru-RU" sz="2800" dirty="0">
              <a:solidFill>
                <a:srgbClr val="FF0000"/>
              </a:solidFill>
            </a:endParaRPr>
          </a:p>
          <a:p>
            <a:pPr lvl="0" algn="ctr"/>
            <a:r>
              <a:rPr lang="ru-RU" sz="2800" dirty="0">
                <a:solidFill>
                  <a:srgbClr val="FF0000"/>
                </a:solidFill>
              </a:rPr>
              <a:t>3 СЕМЕСТР, ПЕРВАЯ  ПОЛОВИНА СЕНТЯБРЯ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F6775AF-307C-413F-AA37-81B3653CDFA8}"/>
              </a:ext>
            </a:extLst>
          </p:cNvPr>
          <p:cNvSpPr txBox="1"/>
          <p:nvPr/>
        </p:nvSpPr>
        <p:spPr>
          <a:xfrm>
            <a:off x="1238628" y="4443307"/>
            <a:ext cx="75747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400" dirty="0">
                <a:solidFill>
                  <a:schemeClr val="bg1"/>
                </a:solidFill>
              </a:rPr>
              <a:t>ПРЕДВАРИТЕЛЬНЫЙ ОТБОР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8E9C021-EF0A-4447-BA34-5BB0EA5BEEF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430887"/>
          </a:xfrm>
        </p:spPr>
        <p:txBody>
          <a:bodyPr/>
          <a:lstStyle/>
          <a:p>
            <a:fld id="{B6F15528-21DE-4FAA-801E-634DDDAF4B2B}" type="slidenum">
              <a:rPr lang="ru-RU" sz="2800" b="1" smtClean="0">
                <a:solidFill>
                  <a:srgbClr val="FF0000"/>
                </a:solidFill>
              </a:rPr>
              <a:t>13</a:t>
            </a:fld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DD1003E-2309-4438-BEF6-80627C796A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7831" y="353405"/>
            <a:ext cx="7443470" cy="10602540"/>
          </a:xfrm>
          <a:prstGeom prst="rect">
            <a:avLst/>
          </a:prstGeom>
          <a:effectLst>
            <a:outerShdw blurRad="292100" dist="50800" dir="5400000" algn="ctr" rotWithShape="0">
              <a:srgbClr val="000000">
                <a:alpha val="50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FFC17DA-80D2-4806-AE09-7DF70B69BB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11992" y="395751"/>
            <a:ext cx="7350327" cy="10560194"/>
          </a:xfrm>
          <a:prstGeom prst="rect">
            <a:avLst/>
          </a:prstGeom>
          <a:effectLst>
            <a:outerShdw blurRad="292100" dist="50800" dir="5400000" algn="ctr" rotWithShape="0">
              <a:srgbClr val="000000">
                <a:alpha val="50000"/>
              </a:srgbClr>
            </a:outerShdw>
          </a:effectLst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A3B9BFB3-AD02-4A3F-ABD7-5E97D84F2F8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430887"/>
          </a:xfrm>
        </p:spPr>
        <p:txBody>
          <a:bodyPr/>
          <a:lstStyle/>
          <a:p>
            <a:fld id="{B6F15528-21DE-4FAA-801E-634DDDAF4B2B}" type="slidenum">
              <a:rPr lang="ru-RU" sz="2800" b="1" smtClean="0">
                <a:solidFill>
                  <a:srgbClr val="FF0000"/>
                </a:solidFill>
              </a:rPr>
              <a:t>14</a:t>
            </a:fld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6389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CDDCE18-960C-4CEF-BD5A-B393BFCF99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5250" y="370673"/>
            <a:ext cx="7398946" cy="10548859"/>
          </a:xfrm>
          <a:prstGeom prst="rect">
            <a:avLst/>
          </a:prstGeom>
          <a:effectLst>
            <a:outerShdw blurRad="292100" dist="50800" dir="2700000" algn="tl" rotWithShape="0">
              <a:prstClr val="black">
                <a:alpha val="50000"/>
              </a:prst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D3119C5-BD14-4844-A54E-02EFFEA9C0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3050" y="370673"/>
            <a:ext cx="7398947" cy="10568004"/>
          </a:xfrm>
          <a:prstGeom prst="rect">
            <a:avLst/>
          </a:prstGeom>
          <a:effectLst>
            <a:outerShdw blurRad="292100" dist="50800" dir="2700000" algn="tl" rotWithShape="0">
              <a:prstClr val="black">
                <a:alpha val="50000"/>
              </a:prstClr>
            </a:outerShdw>
          </a:effectLst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8A7194F8-A9CA-4B65-8C69-80DAC9B26C7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430887"/>
          </a:xfrm>
        </p:spPr>
        <p:txBody>
          <a:bodyPr/>
          <a:lstStyle/>
          <a:p>
            <a:fld id="{B6F15528-21DE-4FAA-801E-634DDDAF4B2B}" type="slidenum">
              <a:rPr lang="ru-RU" sz="2800" b="1" smtClean="0">
                <a:solidFill>
                  <a:srgbClr val="FF0000"/>
                </a:solidFill>
              </a:rPr>
              <a:t>15</a:t>
            </a:fld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5316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252EBD2-2DCA-4ADB-BDE7-44D3969E88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750" t="17408" r="33333" b="7037"/>
          <a:stretch/>
        </p:blipFill>
        <p:spPr>
          <a:xfrm>
            <a:off x="889544" y="192755"/>
            <a:ext cx="7814432" cy="106076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3C3D732D-F28A-46F3-A365-24E31DE97B6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430887"/>
          </a:xfrm>
        </p:spPr>
        <p:txBody>
          <a:bodyPr/>
          <a:lstStyle/>
          <a:p>
            <a:fld id="{B6F15528-21DE-4FAA-801E-634DDDAF4B2B}" type="slidenum">
              <a:rPr lang="ru-RU" sz="2800" b="1" smtClean="0">
                <a:solidFill>
                  <a:srgbClr val="FF0000"/>
                </a:solidFill>
              </a:rPr>
              <a:t>16</a:t>
            </a:fld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1737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7500938" cy="11308715"/>
            <a:chOff x="0" y="0"/>
            <a:chExt cx="6628130" cy="11308715"/>
          </a:xfrm>
          <a:solidFill>
            <a:schemeClr val="accent3">
              <a:lumMod val="50000"/>
            </a:schemeClr>
          </a:solidFill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6628070" cy="11308556"/>
            </a:xfrm>
            <a:prstGeom prst="rect">
              <a:avLst/>
            </a:prstGeom>
            <a:grpFill/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6628130" cy="11308715"/>
            </a:xfrm>
            <a:custGeom>
              <a:avLst/>
              <a:gdLst/>
              <a:ahLst/>
              <a:cxnLst/>
              <a:rect l="l" t="t" r="r" b="b"/>
              <a:pathLst>
                <a:path w="6628130" h="11308715">
                  <a:moveTo>
                    <a:pt x="6628070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6628070" y="11308556"/>
                  </a:lnTo>
                  <a:lnTo>
                    <a:pt x="6628070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7963479" y="7516610"/>
            <a:ext cx="11997498" cy="2028825"/>
            <a:chOff x="6816546" y="7622804"/>
            <a:chExt cx="13015594" cy="1727835"/>
          </a:xfrm>
        </p:grpSpPr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16546" y="7622804"/>
              <a:ext cx="13015310" cy="172769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30672" y="7936930"/>
              <a:ext cx="12387057" cy="1099442"/>
            </a:xfrm>
            <a:prstGeom prst="rect">
              <a:avLst/>
            </a:prstGeom>
          </p:spPr>
        </p:pic>
      </p:grpSp>
      <p:sp>
        <p:nvSpPr>
          <p:cNvPr id="17" name="object 7">
            <a:extLst>
              <a:ext uri="{FF2B5EF4-FFF2-40B4-BE49-F238E27FC236}">
                <a16:creationId xmlns:a16="http://schemas.microsoft.com/office/drawing/2014/main" id="{5ECA86A3-CA41-4C5A-8131-02C2FD864DE4}"/>
              </a:ext>
            </a:extLst>
          </p:cNvPr>
          <p:cNvSpPr/>
          <p:nvPr/>
        </p:nvSpPr>
        <p:spPr>
          <a:xfrm>
            <a:off x="-2" y="9998076"/>
            <a:ext cx="3879851" cy="1310712"/>
          </a:xfrm>
          <a:custGeom>
            <a:avLst/>
            <a:gdLst/>
            <a:ahLst/>
            <a:cxnLst/>
            <a:rect l="l" t="t" r="r" b="b"/>
            <a:pathLst>
              <a:path w="2377440" h="869315">
                <a:moveTo>
                  <a:pt x="2272182" y="0"/>
                </a:moveTo>
                <a:lnTo>
                  <a:pt x="0" y="0"/>
                </a:lnTo>
                <a:lnTo>
                  <a:pt x="0" y="869083"/>
                </a:lnTo>
                <a:lnTo>
                  <a:pt x="2376890" y="869083"/>
                </a:lnTo>
                <a:lnTo>
                  <a:pt x="2376890" y="104708"/>
                </a:lnTo>
                <a:lnTo>
                  <a:pt x="2368662" y="63951"/>
                </a:lnTo>
                <a:lnTo>
                  <a:pt x="2346223" y="30668"/>
                </a:lnTo>
                <a:lnTo>
                  <a:pt x="2312940" y="8228"/>
                </a:lnTo>
                <a:lnTo>
                  <a:pt x="2272182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F3E13BB-B71D-46C2-BC79-E997AEA74020}"/>
              </a:ext>
            </a:extLst>
          </p:cNvPr>
          <p:cNvSpPr txBox="1"/>
          <p:nvPr/>
        </p:nvSpPr>
        <p:spPr>
          <a:xfrm>
            <a:off x="333840" y="10176378"/>
            <a:ext cx="32734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FF0000"/>
                </a:solidFill>
              </a:rPr>
              <a:t>3 СЕМЕСТР, </a:t>
            </a:r>
          </a:p>
          <a:p>
            <a:pPr algn="ctr"/>
            <a:r>
              <a:rPr lang="ru-RU" sz="2800" dirty="0">
                <a:solidFill>
                  <a:srgbClr val="FF0000"/>
                </a:solidFill>
              </a:rPr>
              <a:t>ОКТЯБРЬ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F40607-29C8-429B-999A-F7A55EE61BB0}"/>
              </a:ext>
            </a:extLst>
          </p:cNvPr>
          <p:cNvSpPr txBox="1"/>
          <p:nvPr/>
        </p:nvSpPr>
        <p:spPr>
          <a:xfrm>
            <a:off x="8256667" y="310000"/>
            <a:ext cx="11418126" cy="7119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2200"/>
              </a:spcAft>
            </a:pPr>
            <a:r>
              <a:rPr lang="ru-RU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	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Студент прибывает в военный комиссариат. При себе иметь необходимо паспорт, направление для прохождения медицинской комиссии, справку об отсутствии судимости.</a:t>
            </a:r>
          </a:p>
          <a:p>
            <a:pPr algn="just">
              <a:spcAft>
                <a:spcPts val="2200"/>
              </a:spcAft>
            </a:pP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Проходит медицинскую комиссию (для определения категории годности к военной службе) и профессиональный психологический отбор (для определения профессиональной пригодности гражданина к обучению в ВУЦ при ВГТУ) в порядке, определяемом военным комиссариатом, без нарушения установленных сроков.</a:t>
            </a:r>
          </a:p>
          <a:p>
            <a:pPr algn="just">
              <a:spcAft>
                <a:spcPts val="2200"/>
              </a:spcAft>
            </a:pP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Получает на руки заполненные медицинскую карту, карту профессионального психологического отбора,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заверенные соответствующими подписями и гербовой печатью военного комиссариата и справку об отсутствии медицинских противопоказаний для работы с использованием сведений, составляющих государственную тайну.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Вышеуказанные документы сдает в ВУЦ </a:t>
            </a:r>
            <a:r>
              <a:rPr lang="ru-RU" sz="2800" b="1" i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 25 </a:t>
            </a:r>
            <a:r>
              <a:rPr lang="ru-RU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октября 2026 года.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19029F-30DA-4FDF-9701-D239682E4F36}"/>
              </a:ext>
            </a:extLst>
          </p:cNvPr>
          <p:cNvSpPr txBox="1"/>
          <p:nvPr/>
        </p:nvSpPr>
        <p:spPr>
          <a:xfrm>
            <a:off x="8415404" y="9310004"/>
            <a:ext cx="1168869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Ориентировочные сроки прохождения медкомиссии - с 1 по 20 октября 2026 года. Дополнительная информация будет указана на сайте ВГТУ в разделе: «Военное обучение» - «Объявления».</a:t>
            </a:r>
          </a:p>
          <a:p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F6775AF-307C-413F-AA37-81B3653CDFA8}"/>
              </a:ext>
            </a:extLst>
          </p:cNvPr>
          <p:cNvSpPr txBox="1"/>
          <p:nvPr/>
        </p:nvSpPr>
        <p:spPr>
          <a:xfrm>
            <a:off x="-285922" y="4614318"/>
            <a:ext cx="75747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400" dirty="0">
                <a:solidFill>
                  <a:schemeClr val="bg1"/>
                </a:solidFill>
              </a:rPr>
              <a:t>ПРЕДВАРИТЕЛЬНЫЙ ОТБОР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4F8A9AD-60D5-4E7D-AE63-B45119AE060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430887"/>
          </a:xfrm>
        </p:spPr>
        <p:txBody>
          <a:bodyPr/>
          <a:lstStyle/>
          <a:p>
            <a:fld id="{B6F15528-21DE-4FAA-801E-634DDDAF4B2B}" type="slidenum">
              <a:rPr lang="ru-RU" sz="2800" b="1" smtClean="0">
                <a:solidFill>
                  <a:srgbClr val="FF0000"/>
                </a:solidFill>
              </a:rPr>
              <a:t>17</a:t>
            </a:fld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B563FF1-8BED-4ABF-9F6F-B3DCC2DA68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833" t="1482" r="30833" b="1482"/>
          <a:stretch/>
        </p:blipFill>
        <p:spPr>
          <a:xfrm>
            <a:off x="10585450" y="578062"/>
            <a:ext cx="7070454" cy="100677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C75378A-A533-4A37-ABFB-7051A6708E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449" y="551604"/>
            <a:ext cx="7010400" cy="100677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A8401C5B-6321-4619-89C4-60CAC9F69A4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430887"/>
          </a:xfrm>
        </p:spPr>
        <p:txBody>
          <a:bodyPr/>
          <a:lstStyle/>
          <a:p>
            <a:fld id="{B6F15528-21DE-4FAA-801E-634DDDAF4B2B}" type="slidenum">
              <a:rPr lang="ru-RU" sz="2800" b="1" smtClean="0">
                <a:solidFill>
                  <a:srgbClr val="FF0000"/>
                </a:solidFill>
              </a:rPr>
              <a:t>18</a:t>
            </a:fld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6996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0A42B87-7F3D-4F6D-8C68-B9DF927682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833" t="1112" r="30833" b="1851"/>
          <a:stretch/>
        </p:blipFill>
        <p:spPr>
          <a:xfrm>
            <a:off x="2051050" y="663575"/>
            <a:ext cx="7010400" cy="9982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AD88F4F-5273-43F4-A04E-54483A4273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833" t="975" r="30833" b="1482"/>
          <a:stretch/>
        </p:blipFill>
        <p:spPr>
          <a:xfrm>
            <a:off x="10042071" y="611414"/>
            <a:ext cx="7010400" cy="100343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33C8903-DFAB-4AA2-A74F-ACC25E58DF0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430887"/>
          </a:xfrm>
        </p:spPr>
        <p:txBody>
          <a:bodyPr/>
          <a:lstStyle/>
          <a:p>
            <a:fld id="{B6F15528-21DE-4FAA-801E-634DDDAF4B2B}" type="slidenum">
              <a:rPr lang="ru-RU" sz="2800" b="1" smtClean="0">
                <a:solidFill>
                  <a:srgbClr val="FF0000"/>
                </a:solidFill>
              </a:rPr>
              <a:t>19</a:t>
            </a:fld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76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671050" y="635"/>
            <a:ext cx="10433050" cy="11308715"/>
          </a:xfrm>
          <a:custGeom>
            <a:avLst/>
            <a:gdLst/>
            <a:ahLst/>
            <a:cxnLst/>
            <a:rect l="l" t="t" r="r" b="b"/>
            <a:pathLst>
              <a:path w="10052050" h="11308715">
                <a:moveTo>
                  <a:pt x="0" y="11308556"/>
                </a:moveTo>
                <a:lnTo>
                  <a:pt x="10052049" y="11308556"/>
                </a:lnTo>
                <a:lnTo>
                  <a:pt x="10052049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F9F9F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3" name="object 3"/>
          <p:cNvGrpSpPr/>
          <p:nvPr/>
        </p:nvGrpSpPr>
        <p:grpSpPr>
          <a:xfrm>
            <a:off x="0" y="635"/>
            <a:ext cx="9671050" cy="11308715"/>
            <a:chOff x="0" y="0"/>
            <a:chExt cx="10052050" cy="11308715"/>
          </a:xfrm>
          <a:solidFill>
            <a:schemeClr val="accent1">
              <a:lumMod val="75000"/>
            </a:schemeClr>
          </a:solidFill>
        </p:grpSpPr>
        <p:sp>
          <p:nvSpPr>
            <p:cNvPr id="4" name="object 4"/>
            <p:cNvSpPr/>
            <p:nvPr/>
          </p:nvSpPr>
          <p:spPr>
            <a:xfrm>
              <a:off x="0" y="0"/>
              <a:ext cx="10052050" cy="11308715"/>
            </a:xfrm>
            <a:custGeom>
              <a:avLst/>
              <a:gdLst/>
              <a:ahLst/>
              <a:cxnLst/>
              <a:rect l="l" t="t" r="r" b="b"/>
              <a:pathLst>
                <a:path w="10052050" h="11308715">
                  <a:moveTo>
                    <a:pt x="10052049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10052049" y="11308556"/>
                  </a:lnTo>
                  <a:lnTo>
                    <a:pt x="10052049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>
              <a:duotone>
                <a:prstClr val="black"/>
                <a:srgbClr val="00B0F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0" y="10230054"/>
              <a:ext cx="2586308" cy="1078501"/>
            </a:xfrm>
            <a:prstGeom prst="rect">
              <a:avLst/>
            </a:prstGeom>
            <a:grpFill/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8A7475D9-6506-492C-A50E-DA5F55DED8D8}"/>
              </a:ext>
            </a:extLst>
          </p:cNvPr>
          <p:cNvSpPr txBox="1"/>
          <p:nvPr/>
        </p:nvSpPr>
        <p:spPr>
          <a:xfrm>
            <a:off x="1025822" y="4484648"/>
            <a:ext cx="71376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>
                <a:solidFill>
                  <a:schemeClr val="bg1"/>
                </a:solidFill>
              </a:rPr>
              <a:t>ОРГАНИЗАЦИОННЫЙ СБОР</a:t>
            </a:r>
          </a:p>
        </p:txBody>
      </p:sp>
      <p:sp>
        <p:nvSpPr>
          <p:cNvPr id="23" name="object 7">
            <a:extLst>
              <a:ext uri="{FF2B5EF4-FFF2-40B4-BE49-F238E27FC236}">
                <a16:creationId xmlns:a16="http://schemas.microsoft.com/office/drawing/2014/main" id="{110916FF-4E81-4A16-B898-446D6A3BD963}"/>
              </a:ext>
            </a:extLst>
          </p:cNvPr>
          <p:cNvSpPr/>
          <p:nvPr/>
        </p:nvSpPr>
        <p:spPr>
          <a:xfrm>
            <a:off x="-2" y="9998076"/>
            <a:ext cx="3879851" cy="1310712"/>
          </a:xfrm>
          <a:custGeom>
            <a:avLst/>
            <a:gdLst/>
            <a:ahLst/>
            <a:cxnLst/>
            <a:rect l="l" t="t" r="r" b="b"/>
            <a:pathLst>
              <a:path w="2377440" h="869315">
                <a:moveTo>
                  <a:pt x="2272182" y="0"/>
                </a:moveTo>
                <a:lnTo>
                  <a:pt x="0" y="0"/>
                </a:lnTo>
                <a:lnTo>
                  <a:pt x="0" y="869083"/>
                </a:lnTo>
                <a:lnTo>
                  <a:pt x="2376890" y="869083"/>
                </a:lnTo>
                <a:lnTo>
                  <a:pt x="2376890" y="104708"/>
                </a:lnTo>
                <a:lnTo>
                  <a:pt x="2368662" y="63951"/>
                </a:lnTo>
                <a:lnTo>
                  <a:pt x="2346223" y="30668"/>
                </a:lnTo>
                <a:lnTo>
                  <a:pt x="2312940" y="8228"/>
                </a:lnTo>
                <a:lnTo>
                  <a:pt x="2272182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DE0EE5-8AF0-4F02-B973-F8B45364629A}"/>
              </a:ext>
            </a:extLst>
          </p:cNvPr>
          <p:cNvSpPr txBox="1"/>
          <p:nvPr/>
        </p:nvSpPr>
        <p:spPr>
          <a:xfrm>
            <a:off x="454023" y="10391822"/>
            <a:ext cx="297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FF0000"/>
                </a:solidFill>
              </a:rPr>
              <a:t>2 СЕМЕСТР, МАЙ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25F4D33-35BC-4A5D-AE19-3ED17D9428A3}"/>
              </a:ext>
            </a:extLst>
          </p:cNvPr>
          <p:cNvSpPr txBox="1"/>
          <p:nvPr/>
        </p:nvSpPr>
        <p:spPr>
          <a:xfrm>
            <a:off x="9919493" y="1293657"/>
            <a:ext cx="9936163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Отбор кандидатов, изъявивших желание пройти военную подготовку в ВУЦ осуществляется в 3 этапа:</a:t>
            </a:r>
          </a:p>
          <a:p>
            <a:pPr marL="685800" indent="-685800" algn="just">
              <a:buFontTx/>
              <a:buChar char="-"/>
            </a:pP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подготовительный этап;</a:t>
            </a:r>
          </a:p>
          <a:p>
            <a:pPr marL="685800" indent="-685800" algn="just">
              <a:buFontTx/>
              <a:buChar char="-"/>
            </a:pP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предварительный отбор;</a:t>
            </a:r>
          </a:p>
          <a:p>
            <a:pPr marL="685800" indent="-685800" algn="just">
              <a:buFontTx/>
              <a:buChar char="-"/>
            </a:pP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конкурсный отбор.</a:t>
            </a:r>
          </a:p>
          <a:p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E87003A-C558-49E6-BBB2-2136DF15594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430887"/>
          </a:xfrm>
        </p:spPr>
        <p:txBody>
          <a:bodyPr/>
          <a:lstStyle/>
          <a:p>
            <a:fld id="{B6F15528-21DE-4FAA-801E-634DDDAF4B2B}" type="slidenum">
              <a:rPr lang="ru-RU" sz="2800" b="1" smtClean="0">
                <a:solidFill>
                  <a:srgbClr val="FF0000"/>
                </a:solidFill>
              </a:rPr>
              <a:t>2</a:t>
            </a:fld>
            <a:endParaRPr lang="ru-RU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3D02C63-6BD4-4027-86A8-42B4312BB7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650" y="367619"/>
            <a:ext cx="7419975" cy="10601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CB438BA8-2AF5-42CC-BC56-F236EF94E75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430887"/>
          </a:xfrm>
        </p:spPr>
        <p:txBody>
          <a:bodyPr/>
          <a:lstStyle/>
          <a:p>
            <a:fld id="{B6F15528-21DE-4FAA-801E-634DDDAF4B2B}" type="slidenum">
              <a:rPr lang="ru-RU" sz="2800" b="1" smtClean="0">
                <a:solidFill>
                  <a:srgbClr val="FF0000"/>
                </a:solidFill>
              </a:rPr>
              <a:t>20</a:t>
            </a:fld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8726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0470"/>
            <a:ext cx="10052050" cy="11308701"/>
            <a:chOff x="0" y="0"/>
            <a:chExt cx="10052050" cy="11308701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0052049" cy="113085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20941"/>
              <a:ext cx="10052050" cy="11287760"/>
            </a:xfrm>
            <a:custGeom>
              <a:avLst/>
              <a:gdLst/>
              <a:ahLst/>
              <a:cxnLst/>
              <a:rect l="l" t="t" r="r" b="b"/>
              <a:pathLst>
                <a:path w="10052050" h="11287760">
                  <a:moveTo>
                    <a:pt x="0" y="0"/>
                  </a:moveTo>
                  <a:lnTo>
                    <a:pt x="10052049" y="0"/>
                  </a:lnTo>
                  <a:lnTo>
                    <a:pt x="10052049" y="11287614"/>
                  </a:lnTo>
                  <a:lnTo>
                    <a:pt x="0" y="112876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0230054"/>
              <a:ext cx="3036556" cy="1078501"/>
            </a:xfrm>
            <a:prstGeom prst="rect">
              <a:avLst/>
            </a:prstGeom>
          </p:spPr>
        </p:pic>
      </p:grpSp>
      <p:sp>
        <p:nvSpPr>
          <p:cNvPr id="23" name="object 7">
            <a:extLst>
              <a:ext uri="{FF2B5EF4-FFF2-40B4-BE49-F238E27FC236}">
                <a16:creationId xmlns:a16="http://schemas.microsoft.com/office/drawing/2014/main" id="{397E6FE0-1731-48E0-A91B-140E66B2DD87}"/>
              </a:ext>
            </a:extLst>
          </p:cNvPr>
          <p:cNvSpPr/>
          <p:nvPr/>
        </p:nvSpPr>
        <p:spPr>
          <a:xfrm>
            <a:off x="0" y="9997843"/>
            <a:ext cx="3879851" cy="1310712"/>
          </a:xfrm>
          <a:custGeom>
            <a:avLst/>
            <a:gdLst/>
            <a:ahLst/>
            <a:cxnLst/>
            <a:rect l="l" t="t" r="r" b="b"/>
            <a:pathLst>
              <a:path w="2377440" h="869315">
                <a:moveTo>
                  <a:pt x="2272182" y="0"/>
                </a:moveTo>
                <a:lnTo>
                  <a:pt x="0" y="0"/>
                </a:lnTo>
                <a:lnTo>
                  <a:pt x="0" y="869083"/>
                </a:lnTo>
                <a:lnTo>
                  <a:pt x="2376890" y="869083"/>
                </a:lnTo>
                <a:lnTo>
                  <a:pt x="2376890" y="104708"/>
                </a:lnTo>
                <a:lnTo>
                  <a:pt x="2368662" y="63951"/>
                </a:lnTo>
                <a:lnTo>
                  <a:pt x="2346223" y="30668"/>
                </a:lnTo>
                <a:lnTo>
                  <a:pt x="2312940" y="8228"/>
                </a:lnTo>
                <a:lnTo>
                  <a:pt x="2272182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69CC87F-0E98-48AD-BBAF-64A1452BC2FE}"/>
              </a:ext>
            </a:extLst>
          </p:cNvPr>
          <p:cNvSpPr txBox="1"/>
          <p:nvPr/>
        </p:nvSpPr>
        <p:spPr>
          <a:xfrm>
            <a:off x="154689" y="10229909"/>
            <a:ext cx="32734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FF0000"/>
                </a:solidFill>
              </a:rPr>
              <a:t>3 СЕМЕСТР, </a:t>
            </a:r>
          </a:p>
          <a:p>
            <a:pPr algn="ctr"/>
            <a:r>
              <a:rPr lang="ru-RU" sz="2800" dirty="0">
                <a:solidFill>
                  <a:srgbClr val="FF0000"/>
                </a:solidFill>
              </a:rPr>
              <a:t>ОКТЯБРЬ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646FA1-B0D8-4EBC-A83A-707FD74E63C7}"/>
              </a:ext>
            </a:extLst>
          </p:cNvPr>
          <p:cNvSpPr txBox="1"/>
          <p:nvPr/>
        </p:nvSpPr>
        <p:spPr>
          <a:xfrm>
            <a:off x="10387014" y="483357"/>
            <a:ext cx="934402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altLang="ru-RU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Мероприятия конкурсного отбора проводятся в октябре-декабре 2026</a:t>
            </a:r>
            <a:r>
              <a:rPr lang="ru-RU" alt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года</a:t>
            </a:r>
            <a:r>
              <a:rPr lang="ru-RU" alt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включ</a:t>
            </a:r>
            <a:r>
              <a:rPr lang="ru-RU" alt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ают</a:t>
            </a:r>
            <a:r>
              <a:rPr lang="ru-RU" alt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себя:</a:t>
            </a: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изучение результатов предварительного отбора кандидатов;</a:t>
            </a:r>
          </a:p>
          <a:p>
            <a:pPr marL="285750" lvl="0" indent="-28575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оценка уровня физической подготовки;</a:t>
            </a:r>
          </a:p>
          <a:p>
            <a:pPr marL="285750" lvl="0" indent="-28575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оценка уровня текущей успеваемости.</a:t>
            </a:r>
            <a:endParaRPr lang="ru-RU" sz="20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7CD37D4-0F62-49A6-8A1F-1F844C07AB39}"/>
              </a:ext>
            </a:extLst>
          </p:cNvPr>
          <p:cNvSpPr txBox="1"/>
          <p:nvPr/>
        </p:nvSpPr>
        <p:spPr>
          <a:xfrm>
            <a:off x="810003" y="4895380"/>
            <a:ext cx="75747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400" dirty="0">
                <a:solidFill>
                  <a:schemeClr val="bg1"/>
                </a:solidFill>
              </a:rPr>
              <a:t>КОНКУРСНЫЙ ОТБОР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37482C5-2461-4A62-986C-957BA758FD4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430887"/>
          </a:xfrm>
        </p:spPr>
        <p:txBody>
          <a:bodyPr/>
          <a:lstStyle/>
          <a:p>
            <a:fld id="{B6F15528-21DE-4FAA-801E-634DDDAF4B2B}" type="slidenum">
              <a:rPr lang="ru-RU" sz="2800" b="1" smtClean="0">
                <a:solidFill>
                  <a:srgbClr val="FF0000"/>
                </a:solidFill>
              </a:rPr>
              <a:t>21</a:t>
            </a:fld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052050" cy="11308701"/>
            <a:chOff x="0" y="0"/>
            <a:chExt cx="10052050" cy="11308701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0052049" cy="113085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20941"/>
              <a:ext cx="10052050" cy="11287760"/>
            </a:xfrm>
            <a:custGeom>
              <a:avLst/>
              <a:gdLst/>
              <a:ahLst/>
              <a:cxnLst/>
              <a:rect l="l" t="t" r="r" b="b"/>
              <a:pathLst>
                <a:path w="10052050" h="11287760">
                  <a:moveTo>
                    <a:pt x="0" y="0"/>
                  </a:moveTo>
                  <a:lnTo>
                    <a:pt x="10052049" y="0"/>
                  </a:lnTo>
                  <a:lnTo>
                    <a:pt x="10052049" y="11287614"/>
                  </a:lnTo>
                  <a:lnTo>
                    <a:pt x="0" y="112876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0230054"/>
              <a:ext cx="3036556" cy="1078501"/>
            </a:xfrm>
            <a:prstGeom prst="rect">
              <a:avLst/>
            </a:prstGeom>
          </p:spPr>
        </p:pic>
      </p:grpSp>
      <p:sp>
        <p:nvSpPr>
          <p:cNvPr id="23" name="object 7">
            <a:extLst>
              <a:ext uri="{FF2B5EF4-FFF2-40B4-BE49-F238E27FC236}">
                <a16:creationId xmlns:a16="http://schemas.microsoft.com/office/drawing/2014/main" id="{397E6FE0-1731-48E0-A91B-140E66B2DD87}"/>
              </a:ext>
            </a:extLst>
          </p:cNvPr>
          <p:cNvSpPr/>
          <p:nvPr/>
        </p:nvSpPr>
        <p:spPr>
          <a:xfrm>
            <a:off x="0" y="9997843"/>
            <a:ext cx="3879851" cy="1310712"/>
          </a:xfrm>
          <a:custGeom>
            <a:avLst/>
            <a:gdLst/>
            <a:ahLst/>
            <a:cxnLst/>
            <a:rect l="l" t="t" r="r" b="b"/>
            <a:pathLst>
              <a:path w="2377440" h="869315">
                <a:moveTo>
                  <a:pt x="2272182" y="0"/>
                </a:moveTo>
                <a:lnTo>
                  <a:pt x="0" y="0"/>
                </a:lnTo>
                <a:lnTo>
                  <a:pt x="0" y="869083"/>
                </a:lnTo>
                <a:lnTo>
                  <a:pt x="2376890" y="869083"/>
                </a:lnTo>
                <a:lnTo>
                  <a:pt x="2376890" y="104708"/>
                </a:lnTo>
                <a:lnTo>
                  <a:pt x="2368662" y="63951"/>
                </a:lnTo>
                <a:lnTo>
                  <a:pt x="2346223" y="30668"/>
                </a:lnTo>
                <a:lnTo>
                  <a:pt x="2312940" y="8228"/>
                </a:lnTo>
                <a:lnTo>
                  <a:pt x="2272182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69CC87F-0E98-48AD-BBAF-64A1452BC2FE}"/>
              </a:ext>
            </a:extLst>
          </p:cNvPr>
          <p:cNvSpPr txBox="1"/>
          <p:nvPr/>
        </p:nvSpPr>
        <p:spPr>
          <a:xfrm>
            <a:off x="154689" y="10229909"/>
            <a:ext cx="32734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FF0000"/>
                </a:solidFill>
              </a:rPr>
              <a:t>3 СЕМЕСТР, </a:t>
            </a:r>
          </a:p>
          <a:p>
            <a:pPr algn="ctr"/>
            <a:r>
              <a:rPr lang="ru-RU" sz="2800" dirty="0">
                <a:solidFill>
                  <a:srgbClr val="FF0000"/>
                </a:solidFill>
              </a:rPr>
              <a:t>ОКТЯБРЬ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646FA1-B0D8-4EBC-A83A-707FD74E63C7}"/>
              </a:ext>
            </a:extLst>
          </p:cNvPr>
          <p:cNvSpPr txBox="1"/>
          <p:nvPr/>
        </p:nvSpPr>
        <p:spPr>
          <a:xfrm>
            <a:off x="10206738" y="483357"/>
            <a:ext cx="9742674" cy="9972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alt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Студенты 2-го курса сдают нормативы по физической подготовке в часы, установленные заведующим кафедрой по физическому воспитанию и спорта, под руководством преподавателя кафедры физического воспитания и спорта ВГТУ</a:t>
            </a:r>
            <a:r>
              <a:rPr lang="ru-RU" alt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ru-RU" altLang="ru-RU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офицера ВУЦ при ВГТУ.</a:t>
            </a:r>
          </a:p>
          <a:p>
            <a:pPr marL="0" marR="0" lvl="0" indent="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altLang="ru-RU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участия в конкурсном отборе необходимо сдать нормативы:</a:t>
            </a:r>
          </a:p>
          <a:p>
            <a:pPr marL="457200" indent="-457200" algn="just">
              <a:spcBef>
                <a:spcPts val="130"/>
              </a:spcBef>
              <a:buFont typeface="Arial" panose="020B0604020202020204" pitchFamily="34" charset="0"/>
              <a:buChar char="•"/>
            </a:pPr>
            <a:r>
              <a:rPr lang="ru-RU" sz="36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подтягивание на перекладине;</a:t>
            </a:r>
          </a:p>
          <a:p>
            <a:pPr marL="457200" indent="-457200" algn="just">
              <a:spcBef>
                <a:spcPts val="130"/>
              </a:spcBef>
              <a:buFont typeface="Arial" panose="020B0604020202020204" pitchFamily="34" charset="0"/>
              <a:buChar char="•"/>
            </a:pPr>
            <a:r>
              <a:rPr lang="ru-RU" sz="36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бег 100 метров;</a:t>
            </a:r>
          </a:p>
          <a:p>
            <a:pPr marL="457200" indent="-457200" algn="just">
              <a:spcBef>
                <a:spcPts val="130"/>
              </a:spcBef>
              <a:buFont typeface="Arial" panose="020B0604020202020204" pitchFamily="34" charset="0"/>
              <a:buChar char="•"/>
            </a:pPr>
            <a:r>
              <a:rPr lang="ru-RU" sz="36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бег 3000 метров.</a:t>
            </a:r>
          </a:p>
          <a:p>
            <a:pPr algn="just">
              <a:spcBef>
                <a:spcPts val="130"/>
              </a:spcBef>
            </a:pP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Ориентировочный срок сдачи нормативов - с 1 по 25 октября.</a:t>
            </a:r>
          </a:p>
          <a:p>
            <a:pPr algn="just">
              <a:spcBef>
                <a:spcPts val="130"/>
              </a:spcBef>
            </a:pP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Окончательный срок сдачи нормативов также будет размещен на сайте ВГТУ в разделе: «Военное обучение» - «Объявления».</a:t>
            </a:r>
          </a:p>
          <a:p>
            <a:pPr algn="just">
              <a:spcBef>
                <a:spcPts val="130"/>
              </a:spcBef>
            </a:pP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Нарушение сроков сдачи не допускается.</a:t>
            </a:r>
          </a:p>
          <a:p>
            <a:pPr>
              <a:lnSpc>
                <a:spcPct val="150000"/>
              </a:lnSpc>
              <a:spcBef>
                <a:spcPts val="130"/>
              </a:spcBef>
            </a:pPr>
            <a:endParaRPr lang="ru-RU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7CD37D4-0F62-49A6-8A1F-1F844C07AB39}"/>
              </a:ext>
            </a:extLst>
          </p:cNvPr>
          <p:cNvSpPr txBox="1"/>
          <p:nvPr/>
        </p:nvSpPr>
        <p:spPr>
          <a:xfrm>
            <a:off x="810003" y="4895380"/>
            <a:ext cx="75747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400" dirty="0">
                <a:solidFill>
                  <a:schemeClr val="bg1"/>
                </a:solidFill>
              </a:rPr>
              <a:t>КОНКУРСНЫЙ ОТБОР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AD903B0-B87F-4512-ABE8-081F4E2A1A1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430887"/>
          </a:xfrm>
        </p:spPr>
        <p:txBody>
          <a:bodyPr/>
          <a:lstStyle/>
          <a:p>
            <a:fld id="{B6F15528-21DE-4FAA-801E-634DDDAF4B2B}" type="slidenum">
              <a:rPr lang="ru-RU" sz="2800" b="1" smtClean="0">
                <a:solidFill>
                  <a:srgbClr val="FF0000"/>
                </a:solidFill>
              </a:rPr>
              <a:t>22</a:t>
            </a:fld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7736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052050" cy="11308701"/>
            <a:chOff x="0" y="0"/>
            <a:chExt cx="10052050" cy="11308701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0052049" cy="113085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20941"/>
              <a:ext cx="10052050" cy="11287760"/>
            </a:xfrm>
            <a:custGeom>
              <a:avLst/>
              <a:gdLst/>
              <a:ahLst/>
              <a:cxnLst/>
              <a:rect l="l" t="t" r="r" b="b"/>
              <a:pathLst>
                <a:path w="10052050" h="11287760">
                  <a:moveTo>
                    <a:pt x="0" y="0"/>
                  </a:moveTo>
                  <a:lnTo>
                    <a:pt x="10052049" y="0"/>
                  </a:lnTo>
                  <a:lnTo>
                    <a:pt x="10052049" y="11287614"/>
                  </a:lnTo>
                  <a:lnTo>
                    <a:pt x="0" y="112876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0230054"/>
              <a:ext cx="3036556" cy="1078501"/>
            </a:xfrm>
            <a:prstGeom prst="rect">
              <a:avLst/>
            </a:prstGeom>
          </p:spPr>
        </p:pic>
      </p:grpSp>
      <p:sp>
        <p:nvSpPr>
          <p:cNvPr id="23" name="object 7">
            <a:extLst>
              <a:ext uri="{FF2B5EF4-FFF2-40B4-BE49-F238E27FC236}">
                <a16:creationId xmlns:a16="http://schemas.microsoft.com/office/drawing/2014/main" id="{397E6FE0-1731-48E0-A91B-140E66B2DD87}"/>
              </a:ext>
            </a:extLst>
          </p:cNvPr>
          <p:cNvSpPr/>
          <p:nvPr/>
        </p:nvSpPr>
        <p:spPr>
          <a:xfrm>
            <a:off x="0" y="9997843"/>
            <a:ext cx="3879851" cy="1310712"/>
          </a:xfrm>
          <a:custGeom>
            <a:avLst/>
            <a:gdLst/>
            <a:ahLst/>
            <a:cxnLst/>
            <a:rect l="l" t="t" r="r" b="b"/>
            <a:pathLst>
              <a:path w="2377440" h="869315">
                <a:moveTo>
                  <a:pt x="2272182" y="0"/>
                </a:moveTo>
                <a:lnTo>
                  <a:pt x="0" y="0"/>
                </a:lnTo>
                <a:lnTo>
                  <a:pt x="0" y="869083"/>
                </a:lnTo>
                <a:lnTo>
                  <a:pt x="2376890" y="869083"/>
                </a:lnTo>
                <a:lnTo>
                  <a:pt x="2376890" y="104708"/>
                </a:lnTo>
                <a:lnTo>
                  <a:pt x="2368662" y="63951"/>
                </a:lnTo>
                <a:lnTo>
                  <a:pt x="2346223" y="30668"/>
                </a:lnTo>
                <a:lnTo>
                  <a:pt x="2312940" y="8228"/>
                </a:lnTo>
                <a:lnTo>
                  <a:pt x="2272182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69CC87F-0E98-48AD-BBAF-64A1452BC2FE}"/>
              </a:ext>
            </a:extLst>
          </p:cNvPr>
          <p:cNvSpPr txBox="1"/>
          <p:nvPr/>
        </p:nvSpPr>
        <p:spPr>
          <a:xfrm>
            <a:off x="154689" y="10229909"/>
            <a:ext cx="32734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FF0000"/>
                </a:solidFill>
              </a:rPr>
              <a:t>3 СЕМЕСТР, </a:t>
            </a:r>
          </a:p>
          <a:p>
            <a:pPr algn="ctr"/>
            <a:r>
              <a:rPr lang="ru-RU" sz="2800" dirty="0">
                <a:solidFill>
                  <a:srgbClr val="FF0000"/>
                </a:solidFill>
              </a:rPr>
              <a:t>ОКТЯБРЬ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646FA1-B0D8-4EBC-A83A-707FD74E63C7}"/>
              </a:ext>
            </a:extLst>
          </p:cNvPr>
          <p:cNvSpPr txBox="1"/>
          <p:nvPr/>
        </p:nvSpPr>
        <p:spPr>
          <a:xfrm>
            <a:off x="10387014" y="483357"/>
            <a:ext cx="9344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Оценка уровня текущей успеваемости из деканата</a:t>
            </a:r>
            <a:endParaRPr lang="ru-RU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7CD37D4-0F62-49A6-8A1F-1F844C07AB39}"/>
              </a:ext>
            </a:extLst>
          </p:cNvPr>
          <p:cNvSpPr txBox="1"/>
          <p:nvPr/>
        </p:nvSpPr>
        <p:spPr>
          <a:xfrm>
            <a:off x="810003" y="4895380"/>
            <a:ext cx="75747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400" dirty="0">
                <a:solidFill>
                  <a:schemeClr val="bg1"/>
                </a:solidFill>
              </a:rPr>
              <a:t>КОНКУРСНЫЙ ОТБОР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6FE401B-77DF-477B-89FD-2AE1EAD7A7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91292" y="1828800"/>
            <a:ext cx="9085889" cy="8526939"/>
          </a:xfrm>
          <a:prstGeom prst="rect">
            <a:avLst/>
          </a:prstGeom>
        </p:spPr>
      </p:pic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0485130-F62F-4455-8452-9AFF31CE0D4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430887"/>
          </a:xfrm>
        </p:spPr>
        <p:txBody>
          <a:bodyPr/>
          <a:lstStyle/>
          <a:p>
            <a:fld id="{B6F15528-21DE-4FAA-801E-634DDDAF4B2B}" type="slidenum">
              <a:rPr lang="ru-RU" sz="2800" b="1" smtClean="0">
                <a:solidFill>
                  <a:srgbClr val="FF0000"/>
                </a:solidFill>
              </a:rPr>
              <a:t>23</a:t>
            </a:fld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8987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385890" y="558032"/>
            <a:ext cx="9354671" cy="10316097"/>
          </a:xfrm>
          <a:custGeom>
            <a:avLst/>
            <a:gdLst/>
            <a:ahLst/>
            <a:cxnLst/>
            <a:rect l="l" t="t" r="r" b="b"/>
            <a:pathLst>
              <a:path w="10052050" h="11308715">
                <a:moveTo>
                  <a:pt x="0" y="11308556"/>
                </a:moveTo>
                <a:lnTo>
                  <a:pt x="10052049" y="11308556"/>
                </a:lnTo>
                <a:lnTo>
                  <a:pt x="10052049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F9F9F9"/>
          </a:solidFill>
        </p:spPr>
        <p:txBody>
          <a:bodyPr wrap="square" lIns="0" tIns="0" rIns="0" bIns="0" rtlCol="0"/>
          <a:lstStyle/>
          <a:p>
            <a:pPr algn="just"/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Студенты 2-го курса, успешно прошедшие конкурсный отбор, заключают договор с Министерством обороны об обучении по программе подготовки офицеров запаса в ВУЦ при ВГТУ</a:t>
            </a:r>
          </a:p>
          <a:p>
            <a:pPr algn="ctr"/>
            <a:r>
              <a:rPr lang="ru-RU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Объявления ВУЦ при ВГТУ</a:t>
            </a:r>
          </a:p>
          <a:p>
            <a:endParaRPr lang="ru-RU" sz="36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36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36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36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36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36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36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 для справки:</a:t>
            </a:r>
          </a:p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8-473-246-29-71</a:t>
            </a:r>
          </a:p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8-920-465-06-40</a:t>
            </a:r>
          </a:p>
          <a:p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Реснянский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Вячеслав Владимирович</a:t>
            </a:r>
          </a:p>
          <a:p>
            <a:endParaRPr sz="28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10052050" cy="11308787"/>
            <a:chOff x="0" y="0"/>
            <a:chExt cx="10052050" cy="11308787"/>
          </a:xfrm>
          <a:solidFill>
            <a:schemeClr val="accent1">
              <a:lumMod val="75000"/>
            </a:schemeClr>
          </a:solidFill>
        </p:grpSpPr>
        <p:sp>
          <p:nvSpPr>
            <p:cNvPr id="4" name="object 4"/>
            <p:cNvSpPr/>
            <p:nvPr/>
          </p:nvSpPr>
          <p:spPr>
            <a:xfrm>
              <a:off x="0" y="0"/>
              <a:ext cx="10052050" cy="11308715"/>
            </a:xfrm>
            <a:custGeom>
              <a:avLst/>
              <a:gdLst/>
              <a:ahLst/>
              <a:cxnLst/>
              <a:rect l="l" t="t" r="r" b="b"/>
              <a:pathLst>
                <a:path w="10052050" h="11308715">
                  <a:moveTo>
                    <a:pt x="10052049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10052049" y="11308556"/>
                  </a:lnTo>
                  <a:lnTo>
                    <a:pt x="10052049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10439472"/>
              <a:ext cx="2837815" cy="869315"/>
            </a:xfrm>
            <a:custGeom>
              <a:avLst/>
              <a:gdLst/>
              <a:ahLst/>
              <a:cxnLst/>
              <a:rect l="l" t="t" r="r" b="b"/>
              <a:pathLst>
                <a:path w="2837815" h="869315">
                  <a:moveTo>
                    <a:pt x="2732901" y="0"/>
                  </a:moveTo>
                  <a:lnTo>
                    <a:pt x="0" y="0"/>
                  </a:lnTo>
                  <a:lnTo>
                    <a:pt x="0" y="869083"/>
                  </a:lnTo>
                  <a:lnTo>
                    <a:pt x="2837609" y="869083"/>
                  </a:lnTo>
                  <a:lnTo>
                    <a:pt x="2837609" y="104708"/>
                  </a:lnTo>
                  <a:lnTo>
                    <a:pt x="2829381" y="63951"/>
                  </a:lnTo>
                  <a:lnTo>
                    <a:pt x="2806942" y="30668"/>
                  </a:lnTo>
                  <a:lnTo>
                    <a:pt x="2773659" y="8228"/>
                  </a:lnTo>
                  <a:lnTo>
                    <a:pt x="2732901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30FD2A0-2421-4A55-9039-C52D0E471838}"/>
              </a:ext>
            </a:extLst>
          </p:cNvPr>
          <p:cNvSpPr txBox="1"/>
          <p:nvPr/>
        </p:nvSpPr>
        <p:spPr>
          <a:xfrm>
            <a:off x="969163" y="4625835"/>
            <a:ext cx="86586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>
                <a:solidFill>
                  <a:srgbClr val="FF0000"/>
                </a:solidFill>
              </a:rPr>
              <a:t>ЗАКЛЮЧИТЬ ДОГОВОР </a:t>
            </a:r>
          </a:p>
          <a:p>
            <a:pPr algn="ctr"/>
            <a:r>
              <a:rPr lang="ru-RU" sz="6000" b="1" dirty="0">
                <a:solidFill>
                  <a:srgbClr val="FF0000"/>
                </a:solidFill>
              </a:rPr>
              <a:t>С МО РФ</a:t>
            </a:r>
          </a:p>
        </p:txBody>
      </p:sp>
      <p:sp>
        <p:nvSpPr>
          <p:cNvPr id="15" name="object 7">
            <a:extLst>
              <a:ext uri="{FF2B5EF4-FFF2-40B4-BE49-F238E27FC236}">
                <a16:creationId xmlns:a16="http://schemas.microsoft.com/office/drawing/2014/main" id="{261D9785-A40F-4EA8-9A78-C50927BEA861}"/>
              </a:ext>
            </a:extLst>
          </p:cNvPr>
          <p:cNvSpPr/>
          <p:nvPr/>
        </p:nvSpPr>
        <p:spPr>
          <a:xfrm>
            <a:off x="-2" y="9998076"/>
            <a:ext cx="3879851" cy="1310712"/>
          </a:xfrm>
          <a:custGeom>
            <a:avLst/>
            <a:gdLst/>
            <a:ahLst/>
            <a:cxnLst/>
            <a:rect l="l" t="t" r="r" b="b"/>
            <a:pathLst>
              <a:path w="2377440" h="869315">
                <a:moveTo>
                  <a:pt x="2272182" y="0"/>
                </a:moveTo>
                <a:lnTo>
                  <a:pt x="0" y="0"/>
                </a:lnTo>
                <a:lnTo>
                  <a:pt x="0" y="869083"/>
                </a:lnTo>
                <a:lnTo>
                  <a:pt x="2376890" y="869083"/>
                </a:lnTo>
                <a:lnTo>
                  <a:pt x="2376890" y="104708"/>
                </a:lnTo>
                <a:lnTo>
                  <a:pt x="2368662" y="63951"/>
                </a:lnTo>
                <a:lnTo>
                  <a:pt x="2346223" y="30668"/>
                </a:lnTo>
                <a:lnTo>
                  <a:pt x="2312940" y="8228"/>
                </a:lnTo>
                <a:lnTo>
                  <a:pt x="2272182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3BFAAE-AA66-4BDA-9B29-41BE899DB274}"/>
              </a:ext>
            </a:extLst>
          </p:cNvPr>
          <p:cNvSpPr txBox="1"/>
          <p:nvPr/>
        </p:nvSpPr>
        <p:spPr>
          <a:xfrm>
            <a:off x="333840" y="10176378"/>
            <a:ext cx="32734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FF0000"/>
                </a:solidFill>
              </a:rPr>
              <a:t>3 СЕМЕСТР, </a:t>
            </a:r>
          </a:p>
          <a:p>
            <a:pPr algn="ctr"/>
            <a:r>
              <a:rPr lang="ru-RU" sz="2800" dirty="0">
                <a:solidFill>
                  <a:srgbClr val="FF0000"/>
                </a:solidFill>
              </a:rPr>
              <a:t>ДЕКАБРЬ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61514B1-6031-4FC4-A326-9A29B1760E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2886" y="3815048"/>
            <a:ext cx="3802064" cy="3802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5A3CEE3-1961-4CB9-A965-1CD876299A6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430887"/>
          </a:xfrm>
        </p:spPr>
        <p:txBody>
          <a:bodyPr/>
          <a:lstStyle/>
          <a:p>
            <a:fld id="{B6F15528-21DE-4FAA-801E-634DDDAF4B2B}" type="slidenum">
              <a:rPr lang="ru-RU" sz="2800" b="1" smtClean="0">
                <a:solidFill>
                  <a:srgbClr val="FF0000"/>
                </a:solidFill>
              </a:rPr>
              <a:t>24</a:t>
            </a:fld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695694" y="635"/>
            <a:ext cx="10122625" cy="11308715"/>
          </a:xfrm>
          <a:custGeom>
            <a:avLst/>
            <a:gdLst/>
            <a:ahLst/>
            <a:cxnLst/>
            <a:rect l="l" t="t" r="r" b="b"/>
            <a:pathLst>
              <a:path w="13026390" h="11308715">
                <a:moveTo>
                  <a:pt x="0" y="11308556"/>
                </a:moveTo>
                <a:lnTo>
                  <a:pt x="13025781" y="11308556"/>
                </a:lnTo>
                <a:lnTo>
                  <a:pt x="13025781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F9F9F9"/>
          </a:solidFill>
        </p:spPr>
        <p:txBody>
          <a:bodyPr wrap="square" lIns="0" tIns="0" rIns="0" bIns="0" rtlCol="0"/>
          <a:lstStyle/>
          <a:p>
            <a:pPr algn="ctr"/>
            <a:endParaRPr lang="ru-RU" sz="2400" b="1" dirty="0"/>
          </a:p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подготовительного этапа проводятся с мая по август 2026 года и включают в себя:</a:t>
            </a:r>
          </a:p>
          <a:p>
            <a:pPr algn="ctr"/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Организационное собрание;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Подачу заявления;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Заполнение анкеты;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справки о наличии (отсутствии) судимости;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характеристики о привлечении к административной ответственности по статьям 20.3 и 20.3.1-20.3.4 КоАП РФ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-1" y="0"/>
            <a:ext cx="9182965" cy="11308715"/>
            <a:chOff x="0" y="0"/>
            <a:chExt cx="7078345" cy="11308715"/>
          </a:xfrm>
          <a:solidFill>
            <a:schemeClr val="accent1">
              <a:lumMod val="75000"/>
            </a:schemeClr>
          </a:solidFill>
        </p:grpSpPr>
        <p:sp>
          <p:nvSpPr>
            <p:cNvPr id="4" name="object 4"/>
            <p:cNvSpPr/>
            <p:nvPr/>
          </p:nvSpPr>
          <p:spPr>
            <a:xfrm>
              <a:off x="0" y="0"/>
              <a:ext cx="7078345" cy="11308715"/>
            </a:xfrm>
            <a:custGeom>
              <a:avLst/>
              <a:gdLst/>
              <a:ahLst/>
              <a:cxnLst/>
              <a:rect l="l" t="t" r="r" b="b"/>
              <a:pathLst>
                <a:path w="7078345" h="11308715">
                  <a:moveTo>
                    <a:pt x="7078318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7078318" y="11308556"/>
                  </a:lnTo>
                  <a:lnTo>
                    <a:pt x="707831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0230054"/>
              <a:ext cx="2586308" cy="1078501"/>
            </a:xfrm>
            <a:prstGeom prst="rect">
              <a:avLst/>
            </a:prstGeom>
            <a:grpFill/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A12645A4-D2F1-462C-B62C-4E56E39DE7DE}"/>
              </a:ext>
            </a:extLst>
          </p:cNvPr>
          <p:cNvSpPr txBox="1"/>
          <p:nvPr/>
        </p:nvSpPr>
        <p:spPr>
          <a:xfrm>
            <a:off x="1060450" y="4691817"/>
            <a:ext cx="75747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chemeClr val="bg1"/>
                </a:solidFill>
              </a:rPr>
              <a:t>ПОДГОТОВИТЕЛЬНЫЙ ЭТАП</a:t>
            </a:r>
          </a:p>
        </p:txBody>
      </p:sp>
      <p:sp>
        <p:nvSpPr>
          <p:cNvPr id="13" name="object 7">
            <a:extLst>
              <a:ext uri="{FF2B5EF4-FFF2-40B4-BE49-F238E27FC236}">
                <a16:creationId xmlns:a16="http://schemas.microsoft.com/office/drawing/2014/main" id="{949AFA54-F27A-4C27-B104-C7CFEBB73EC4}"/>
              </a:ext>
            </a:extLst>
          </p:cNvPr>
          <p:cNvSpPr/>
          <p:nvPr/>
        </p:nvSpPr>
        <p:spPr>
          <a:xfrm>
            <a:off x="-2" y="9998076"/>
            <a:ext cx="3879851" cy="1310712"/>
          </a:xfrm>
          <a:custGeom>
            <a:avLst/>
            <a:gdLst/>
            <a:ahLst/>
            <a:cxnLst/>
            <a:rect l="l" t="t" r="r" b="b"/>
            <a:pathLst>
              <a:path w="2377440" h="869315">
                <a:moveTo>
                  <a:pt x="2272182" y="0"/>
                </a:moveTo>
                <a:lnTo>
                  <a:pt x="0" y="0"/>
                </a:lnTo>
                <a:lnTo>
                  <a:pt x="0" y="869083"/>
                </a:lnTo>
                <a:lnTo>
                  <a:pt x="2376890" y="869083"/>
                </a:lnTo>
                <a:lnTo>
                  <a:pt x="2376890" y="104708"/>
                </a:lnTo>
                <a:lnTo>
                  <a:pt x="2368662" y="63951"/>
                </a:lnTo>
                <a:lnTo>
                  <a:pt x="2346223" y="30668"/>
                </a:lnTo>
                <a:lnTo>
                  <a:pt x="2312940" y="8228"/>
                </a:lnTo>
                <a:lnTo>
                  <a:pt x="2272182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69E6F36-B570-4AFB-8639-D6F7C8D192EB}"/>
              </a:ext>
            </a:extLst>
          </p:cNvPr>
          <p:cNvSpPr txBox="1"/>
          <p:nvPr/>
        </p:nvSpPr>
        <p:spPr>
          <a:xfrm>
            <a:off x="454023" y="10391822"/>
            <a:ext cx="297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FF0000"/>
                </a:solidFill>
              </a:rPr>
              <a:t>2 СЕМЕСТР, МАЙ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C7C6214-DC11-4EA3-84AD-2CAEE146256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430887"/>
          </a:xfrm>
        </p:spPr>
        <p:txBody>
          <a:bodyPr/>
          <a:lstStyle/>
          <a:p>
            <a:fld id="{B6F15528-21DE-4FAA-801E-634DDDAF4B2B}" type="slidenum">
              <a:rPr lang="ru-RU" sz="2800" b="1" smtClean="0">
                <a:solidFill>
                  <a:srgbClr val="FF0000"/>
                </a:solidFill>
              </a:rPr>
              <a:t>3</a:t>
            </a:fld>
            <a:endParaRPr lang="ru-RU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5404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378314" y="0"/>
            <a:ext cx="10122625" cy="11308555"/>
          </a:xfrm>
          <a:custGeom>
            <a:avLst/>
            <a:gdLst/>
            <a:ahLst/>
            <a:cxnLst/>
            <a:rect l="l" t="t" r="r" b="b"/>
            <a:pathLst>
              <a:path w="13026390" h="11308715">
                <a:moveTo>
                  <a:pt x="0" y="11308556"/>
                </a:moveTo>
                <a:lnTo>
                  <a:pt x="13025781" y="11308556"/>
                </a:lnTo>
                <a:lnTo>
                  <a:pt x="13025781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F9F9F9"/>
          </a:solidFill>
        </p:spPr>
        <p:txBody>
          <a:bodyPr wrap="square" lIns="0" tIns="0" rIns="0" bIns="0" rtlCol="0"/>
          <a:lstStyle/>
          <a:p>
            <a:pPr algn="ctr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 прибывает в ВУЦ для подачи заявления об участии в конкурсном отборе.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Необходимо предоставить: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заявление;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паспорт и ксерокопию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(первая страница и страница с пропиской);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приписное свидетельство;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анкету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Бланки заявления и анкеты нужно распечатать и заполнить заблаговременно в соответствии с образцами (размещены на сайте).</a:t>
            </a: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Лица, не подавшие документы в установленные сроки, к участию в конкурсном отборе не допускаются.</a:t>
            </a:r>
          </a:p>
          <a:p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-1" y="0"/>
            <a:ext cx="9182965" cy="11308715"/>
            <a:chOff x="0" y="0"/>
            <a:chExt cx="7078345" cy="11308715"/>
          </a:xfrm>
          <a:solidFill>
            <a:schemeClr val="accent1">
              <a:lumMod val="75000"/>
            </a:schemeClr>
          </a:solidFill>
        </p:grpSpPr>
        <p:sp>
          <p:nvSpPr>
            <p:cNvPr id="4" name="object 4"/>
            <p:cNvSpPr/>
            <p:nvPr/>
          </p:nvSpPr>
          <p:spPr>
            <a:xfrm>
              <a:off x="0" y="0"/>
              <a:ext cx="7078345" cy="11308715"/>
            </a:xfrm>
            <a:custGeom>
              <a:avLst/>
              <a:gdLst/>
              <a:ahLst/>
              <a:cxnLst/>
              <a:rect l="l" t="t" r="r" b="b"/>
              <a:pathLst>
                <a:path w="7078345" h="11308715">
                  <a:moveTo>
                    <a:pt x="7078318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7078318" y="11308556"/>
                  </a:lnTo>
                  <a:lnTo>
                    <a:pt x="707831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0230054"/>
              <a:ext cx="2586308" cy="1078501"/>
            </a:xfrm>
            <a:prstGeom prst="rect">
              <a:avLst/>
            </a:prstGeom>
            <a:grpFill/>
          </p:spPr>
        </p:pic>
      </p:grpSp>
      <p:sp>
        <p:nvSpPr>
          <p:cNvPr id="13" name="object 7">
            <a:extLst>
              <a:ext uri="{FF2B5EF4-FFF2-40B4-BE49-F238E27FC236}">
                <a16:creationId xmlns:a16="http://schemas.microsoft.com/office/drawing/2014/main" id="{949AFA54-F27A-4C27-B104-C7CFEBB73EC4}"/>
              </a:ext>
            </a:extLst>
          </p:cNvPr>
          <p:cNvSpPr/>
          <p:nvPr/>
        </p:nvSpPr>
        <p:spPr>
          <a:xfrm>
            <a:off x="-2" y="9998076"/>
            <a:ext cx="3879851" cy="1310712"/>
          </a:xfrm>
          <a:custGeom>
            <a:avLst/>
            <a:gdLst/>
            <a:ahLst/>
            <a:cxnLst/>
            <a:rect l="l" t="t" r="r" b="b"/>
            <a:pathLst>
              <a:path w="2377440" h="869315">
                <a:moveTo>
                  <a:pt x="2272182" y="0"/>
                </a:moveTo>
                <a:lnTo>
                  <a:pt x="0" y="0"/>
                </a:lnTo>
                <a:lnTo>
                  <a:pt x="0" y="869083"/>
                </a:lnTo>
                <a:lnTo>
                  <a:pt x="2376890" y="869083"/>
                </a:lnTo>
                <a:lnTo>
                  <a:pt x="2376890" y="104708"/>
                </a:lnTo>
                <a:lnTo>
                  <a:pt x="2368662" y="63951"/>
                </a:lnTo>
                <a:lnTo>
                  <a:pt x="2346223" y="30668"/>
                </a:lnTo>
                <a:lnTo>
                  <a:pt x="2312940" y="8228"/>
                </a:lnTo>
                <a:lnTo>
                  <a:pt x="2272182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69E6F36-B570-4AFB-8639-D6F7C8D192EB}"/>
              </a:ext>
            </a:extLst>
          </p:cNvPr>
          <p:cNvSpPr txBox="1"/>
          <p:nvPr/>
        </p:nvSpPr>
        <p:spPr>
          <a:xfrm>
            <a:off x="454023" y="10391822"/>
            <a:ext cx="297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FF0000"/>
                </a:solidFill>
              </a:rPr>
              <a:t>2 СЕМЕСТР, ИЮНЬ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EEB4AB4-CDEB-4F28-9D05-5C50A59FB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1099" y="5400677"/>
            <a:ext cx="3386500" cy="338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4A08EA9-9B92-4B73-915E-404D0439E511}"/>
              </a:ext>
            </a:extLst>
          </p:cNvPr>
          <p:cNvSpPr txBox="1"/>
          <p:nvPr/>
        </p:nvSpPr>
        <p:spPr>
          <a:xfrm>
            <a:off x="1060450" y="4691817"/>
            <a:ext cx="75747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chemeClr val="bg1"/>
                </a:solidFill>
              </a:rPr>
              <a:t>ПОДГОТОВИТЕЛЬНЫЙ ЭТАП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144EB90-45A0-4AA4-8AE3-30D17BFAAC3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4876996" y="10653432"/>
            <a:ext cx="4623943" cy="430887"/>
          </a:xfrm>
        </p:spPr>
        <p:txBody>
          <a:bodyPr/>
          <a:lstStyle/>
          <a:p>
            <a:fld id="{B6F15528-21DE-4FAA-801E-634DDDAF4B2B}" type="slidenum">
              <a:rPr lang="ru-RU" sz="2800" b="1" smtClean="0">
                <a:solidFill>
                  <a:srgbClr val="FF0000"/>
                </a:solidFill>
              </a:rPr>
              <a:t>4</a:t>
            </a:fld>
            <a:endParaRPr lang="ru-RU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590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77710" y="0"/>
            <a:ext cx="13026390" cy="11309349"/>
          </a:xfrm>
          <a:custGeom>
            <a:avLst/>
            <a:gdLst/>
            <a:ahLst/>
            <a:cxnLst/>
            <a:rect l="l" t="t" r="r" b="b"/>
            <a:pathLst>
              <a:path w="13026390" h="11308715">
                <a:moveTo>
                  <a:pt x="0" y="11308556"/>
                </a:moveTo>
                <a:lnTo>
                  <a:pt x="13025781" y="11308556"/>
                </a:lnTo>
                <a:lnTo>
                  <a:pt x="13025781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F9F9F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D93F500-57EF-4365-928C-C80D4CA83F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043" t="744" r="30043" b="1115"/>
          <a:stretch/>
        </p:blipFill>
        <p:spPr>
          <a:xfrm>
            <a:off x="11347450" y="408848"/>
            <a:ext cx="7391400" cy="104910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00CA793-CE13-4EA9-9540-B9BC78FF2E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0013" y="439963"/>
            <a:ext cx="7407637" cy="10491018"/>
          </a:xfrm>
          <a:prstGeom prst="rect">
            <a:avLst/>
          </a:prstGeom>
          <a:effectLst>
            <a:outerShdw blurRad="292100" dist="165100" dir="2700000" algn="tl" rotWithShape="0">
              <a:prstClr val="black">
                <a:alpha val="50000"/>
              </a:prstClr>
            </a:outerShdw>
          </a:effectLst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C04702C5-5B02-45E4-853A-3BEA3691578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430887"/>
          </a:xfrm>
        </p:spPr>
        <p:txBody>
          <a:bodyPr/>
          <a:lstStyle/>
          <a:p>
            <a:fld id="{B6F15528-21DE-4FAA-801E-634DDDAF4B2B}" type="slidenum">
              <a:rPr lang="ru-RU" sz="2800" b="1" smtClean="0">
                <a:solidFill>
                  <a:srgbClr val="FF0000"/>
                </a:solidFill>
              </a:rPr>
              <a:t>5</a:t>
            </a:fld>
            <a:endParaRPr lang="ru-RU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8282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636988" y="0"/>
            <a:ext cx="10122625" cy="11308715"/>
          </a:xfrm>
          <a:custGeom>
            <a:avLst/>
            <a:gdLst/>
            <a:ahLst/>
            <a:cxnLst/>
            <a:rect l="l" t="t" r="r" b="b"/>
            <a:pathLst>
              <a:path w="13026390" h="11308715">
                <a:moveTo>
                  <a:pt x="0" y="11308556"/>
                </a:moveTo>
                <a:lnTo>
                  <a:pt x="13025781" y="11308556"/>
                </a:lnTo>
                <a:lnTo>
                  <a:pt x="13025781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F9F9F9"/>
          </a:solidFill>
        </p:spPr>
        <p:txBody>
          <a:bodyPr wrap="square" lIns="0" tIns="0" rIns="0" bIns="0" rtlCol="0"/>
          <a:lstStyle/>
          <a:p>
            <a:pPr algn="ctr"/>
            <a:endParaRPr lang="ru-RU" sz="2400" b="1" dirty="0"/>
          </a:p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ГРАФИК </a:t>
            </a:r>
          </a:p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приема документов студентов, желающих пройти обучение в ВУЦ ВГТУ по программе подготовки офицеров запаса</a:t>
            </a:r>
          </a:p>
          <a:p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2-3 июня – ФРТЭ</a:t>
            </a:r>
          </a:p>
          <a:p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4-5 июня – ФИТКБ</a:t>
            </a:r>
          </a:p>
          <a:p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8-9 июня – ФЭСУ</a:t>
            </a:r>
          </a:p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июня – резервный день</a:t>
            </a:r>
          </a:p>
          <a:p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Время приема:</a:t>
            </a:r>
          </a:p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понедельник – четверг:        с 9.00   до 16.00</a:t>
            </a:r>
          </a:p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пятница:			                с 9.00   до 15.00</a:t>
            </a:r>
          </a:p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перерыв:                                 с 12.00 до 13.00</a:t>
            </a:r>
          </a:p>
          <a:p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Документы принимаются в </a:t>
            </a:r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аудитории №117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ВУЦ (Московский пр. 14)</a:t>
            </a:r>
          </a:p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 (473) 246-81-20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-1" y="0"/>
            <a:ext cx="9182965" cy="11308715"/>
            <a:chOff x="0" y="0"/>
            <a:chExt cx="7078345" cy="11308715"/>
          </a:xfrm>
          <a:solidFill>
            <a:schemeClr val="accent1">
              <a:lumMod val="75000"/>
            </a:schemeClr>
          </a:solidFill>
        </p:grpSpPr>
        <p:sp>
          <p:nvSpPr>
            <p:cNvPr id="4" name="object 4"/>
            <p:cNvSpPr/>
            <p:nvPr/>
          </p:nvSpPr>
          <p:spPr>
            <a:xfrm>
              <a:off x="0" y="0"/>
              <a:ext cx="7078345" cy="11308715"/>
            </a:xfrm>
            <a:custGeom>
              <a:avLst/>
              <a:gdLst/>
              <a:ahLst/>
              <a:cxnLst/>
              <a:rect l="l" t="t" r="r" b="b"/>
              <a:pathLst>
                <a:path w="7078345" h="11308715">
                  <a:moveTo>
                    <a:pt x="7078318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7078318" y="11308556"/>
                  </a:lnTo>
                  <a:lnTo>
                    <a:pt x="707831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0230054"/>
              <a:ext cx="2586308" cy="1078501"/>
            </a:xfrm>
            <a:prstGeom prst="rect">
              <a:avLst/>
            </a:prstGeom>
            <a:grpFill/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A12645A4-D2F1-462C-B62C-4E56E39DE7DE}"/>
              </a:ext>
            </a:extLst>
          </p:cNvPr>
          <p:cNvSpPr txBox="1"/>
          <p:nvPr/>
        </p:nvSpPr>
        <p:spPr>
          <a:xfrm>
            <a:off x="1060450" y="4691817"/>
            <a:ext cx="75747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chemeClr val="bg1"/>
                </a:solidFill>
              </a:rPr>
              <a:t>ПОДГОТОВИТЕЛЬНЫЙ ЭТАП</a:t>
            </a:r>
          </a:p>
        </p:txBody>
      </p:sp>
      <p:sp>
        <p:nvSpPr>
          <p:cNvPr id="13" name="object 7">
            <a:extLst>
              <a:ext uri="{FF2B5EF4-FFF2-40B4-BE49-F238E27FC236}">
                <a16:creationId xmlns:a16="http://schemas.microsoft.com/office/drawing/2014/main" id="{949AFA54-F27A-4C27-B104-C7CFEBB73EC4}"/>
              </a:ext>
            </a:extLst>
          </p:cNvPr>
          <p:cNvSpPr/>
          <p:nvPr/>
        </p:nvSpPr>
        <p:spPr>
          <a:xfrm>
            <a:off x="-2" y="9998076"/>
            <a:ext cx="3879851" cy="1310712"/>
          </a:xfrm>
          <a:custGeom>
            <a:avLst/>
            <a:gdLst/>
            <a:ahLst/>
            <a:cxnLst/>
            <a:rect l="l" t="t" r="r" b="b"/>
            <a:pathLst>
              <a:path w="2377440" h="869315">
                <a:moveTo>
                  <a:pt x="2272182" y="0"/>
                </a:moveTo>
                <a:lnTo>
                  <a:pt x="0" y="0"/>
                </a:lnTo>
                <a:lnTo>
                  <a:pt x="0" y="869083"/>
                </a:lnTo>
                <a:lnTo>
                  <a:pt x="2376890" y="869083"/>
                </a:lnTo>
                <a:lnTo>
                  <a:pt x="2376890" y="104708"/>
                </a:lnTo>
                <a:lnTo>
                  <a:pt x="2368662" y="63951"/>
                </a:lnTo>
                <a:lnTo>
                  <a:pt x="2346223" y="30668"/>
                </a:lnTo>
                <a:lnTo>
                  <a:pt x="2312940" y="8228"/>
                </a:lnTo>
                <a:lnTo>
                  <a:pt x="2272182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69E6F36-B570-4AFB-8639-D6F7C8D192EB}"/>
              </a:ext>
            </a:extLst>
          </p:cNvPr>
          <p:cNvSpPr txBox="1"/>
          <p:nvPr/>
        </p:nvSpPr>
        <p:spPr>
          <a:xfrm>
            <a:off x="454023" y="10391822"/>
            <a:ext cx="297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FF0000"/>
                </a:solidFill>
              </a:rPr>
              <a:t>2 СЕМЕСТР, ИЮНЬ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CB5F5D1-EE75-4084-8980-359CBBCAA8C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430887"/>
          </a:xfrm>
        </p:spPr>
        <p:txBody>
          <a:bodyPr/>
          <a:lstStyle/>
          <a:p>
            <a:fld id="{B6F15528-21DE-4FAA-801E-634DDDAF4B2B}" type="slidenum">
              <a:rPr lang="ru-RU" sz="2800" b="1" smtClean="0">
                <a:solidFill>
                  <a:srgbClr val="FF0000"/>
                </a:solidFill>
              </a:rPr>
              <a:t>6</a:t>
            </a:fld>
            <a:endParaRPr lang="ru-RU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635"/>
            <a:ext cx="10052050" cy="11308715"/>
            <a:chOff x="0" y="0"/>
            <a:chExt cx="10052050" cy="11308715"/>
          </a:xfrm>
          <a:solidFill>
            <a:schemeClr val="accent1">
              <a:lumMod val="75000"/>
            </a:schemeClr>
          </a:solidFill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0052049" cy="11307905"/>
            </a:xfrm>
            <a:prstGeom prst="rect">
              <a:avLst/>
            </a:prstGeom>
            <a:grpFill/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10052050" cy="11308715"/>
            </a:xfrm>
            <a:custGeom>
              <a:avLst/>
              <a:gdLst/>
              <a:ahLst/>
              <a:cxnLst/>
              <a:rect l="l" t="t" r="r" b="b"/>
              <a:pathLst>
                <a:path w="10052050" h="11308715">
                  <a:moveTo>
                    <a:pt x="10052049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10052049" y="11308556"/>
                  </a:lnTo>
                  <a:lnTo>
                    <a:pt x="10052049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7">
            <a:extLst>
              <a:ext uri="{FF2B5EF4-FFF2-40B4-BE49-F238E27FC236}">
                <a16:creationId xmlns:a16="http://schemas.microsoft.com/office/drawing/2014/main" id="{D3E27D8A-2525-4789-B302-E6228FE0774D}"/>
              </a:ext>
            </a:extLst>
          </p:cNvPr>
          <p:cNvSpPr/>
          <p:nvPr/>
        </p:nvSpPr>
        <p:spPr>
          <a:xfrm>
            <a:off x="-2" y="9998076"/>
            <a:ext cx="3879851" cy="1310712"/>
          </a:xfrm>
          <a:custGeom>
            <a:avLst/>
            <a:gdLst/>
            <a:ahLst/>
            <a:cxnLst/>
            <a:rect l="l" t="t" r="r" b="b"/>
            <a:pathLst>
              <a:path w="2377440" h="869315">
                <a:moveTo>
                  <a:pt x="2272182" y="0"/>
                </a:moveTo>
                <a:lnTo>
                  <a:pt x="0" y="0"/>
                </a:lnTo>
                <a:lnTo>
                  <a:pt x="0" y="869083"/>
                </a:lnTo>
                <a:lnTo>
                  <a:pt x="2376890" y="869083"/>
                </a:lnTo>
                <a:lnTo>
                  <a:pt x="2376890" y="104708"/>
                </a:lnTo>
                <a:lnTo>
                  <a:pt x="2368662" y="63951"/>
                </a:lnTo>
                <a:lnTo>
                  <a:pt x="2346223" y="30668"/>
                </a:lnTo>
                <a:lnTo>
                  <a:pt x="2312940" y="8228"/>
                </a:lnTo>
                <a:lnTo>
                  <a:pt x="2272182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6CF6AD-2E64-4E0F-AA61-0E444703991C}"/>
              </a:ext>
            </a:extLst>
          </p:cNvPr>
          <p:cNvSpPr txBox="1"/>
          <p:nvPr/>
        </p:nvSpPr>
        <p:spPr>
          <a:xfrm>
            <a:off x="435570" y="10176378"/>
            <a:ext cx="32156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FF0000"/>
                </a:solidFill>
              </a:rPr>
              <a:t>2 СЕМЕСТР, </a:t>
            </a:r>
          </a:p>
          <a:p>
            <a:pPr algn="ctr"/>
            <a:r>
              <a:rPr lang="ru-RU" sz="2800" dirty="0">
                <a:solidFill>
                  <a:srgbClr val="FF0000"/>
                </a:solidFill>
              </a:rPr>
              <a:t>ИЮНЬ-АВГУСТ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78CB06-3235-4484-B6B2-81DA359E0A61}"/>
              </a:ext>
            </a:extLst>
          </p:cNvPr>
          <p:cNvSpPr txBox="1"/>
          <p:nvPr/>
        </p:nvSpPr>
        <p:spPr>
          <a:xfrm>
            <a:off x="10372348" y="536833"/>
            <a:ext cx="9375866" cy="10064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Заказать и получить </a:t>
            </a:r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справку о наличии (отсутствии) судимости и (или) факта уголовного преследования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можно в МФЦ, на портале государственных услуг (с получением лично, не электронный вариант) или в МВД по месту регистрации в</a:t>
            </a:r>
            <a:r>
              <a:rPr lang="ru-RU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2-х экземплярах.</a:t>
            </a:r>
          </a:p>
          <a:p>
            <a:pPr algn="just"/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Справки с электронной подписью будут приниматься, если она заверена должностным лицом, выдавшим данный документ.</a:t>
            </a:r>
          </a:p>
          <a:p>
            <a:pPr algn="just"/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Получить в ВУЦ бланк запроса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оформления характеристики от участкового уполномоченного полиции на гражданина о привлечении (отсутствии привлечения) к </a:t>
            </a:r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административной ответственности по статьям 20.3 и 20.3.1-20.3.4 КоАП РФ</a:t>
            </a:r>
          </a:p>
          <a:p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234B3F-84CD-4B53-A624-DFA6649AD2B5}"/>
              </a:ext>
            </a:extLst>
          </p:cNvPr>
          <p:cNvSpPr txBox="1"/>
          <p:nvPr/>
        </p:nvSpPr>
        <p:spPr>
          <a:xfrm>
            <a:off x="1060450" y="4691817"/>
            <a:ext cx="75747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chemeClr val="bg1"/>
                </a:solidFill>
              </a:rPr>
              <a:t>ПОДГОТОВИТЕЛЬНЫЙ ЭТАП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00093FC-4965-494F-A42B-FFD541DDCB3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430887"/>
          </a:xfrm>
        </p:spPr>
        <p:txBody>
          <a:bodyPr/>
          <a:lstStyle/>
          <a:p>
            <a:fld id="{B6F15528-21DE-4FAA-801E-634DDDAF4B2B}" type="slidenum">
              <a:rPr lang="ru-RU" sz="2800" b="1" smtClean="0">
                <a:solidFill>
                  <a:srgbClr val="FF0000"/>
                </a:solidFill>
              </a:rPr>
              <a:t>7</a:t>
            </a:fld>
            <a:endParaRPr lang="ru-RU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A389B6E-3F2B-449A-AAA4-A5175164EB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416" t="1112" r="30417" b="1853"/>
          <a:stretch/>
        </p:blipFill>
        <p:spPr>
          <a:xfrm>
            <a:off x="11195050" y="777875"/>
            <a:ext cx="7162800" cy="9982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id="{8A515536-CF57-493A-8DCD-E9F916EAAC7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1071954"/>
              </p:ext>
            </p:extLst>
          </p:nvPr>
        </p:nvGraphicFramePr>
        <p:xfrm>
          <a:off x="1965326" y="677862"/>
          <a:ext cx="6943725" cy="9953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Точечный рисунок" r:id="rId3" imgW="6943680" imgH="9953640" progId="Paint.Picture">
                  <p:embed/>
                </p:oleObj>
              </mc:Choice>
              <mc:Fallback>
                <p:oleObj name="Точечный рисунок" r:id="rId3" imgW="6943680" imgH="9953640" progId="Paint.Picture">
                  <p:embed/>
                  <p:pic>
                    <p:nvPicPr>
                      <p:cNvPr id="3" name="Объект 2">
                        <a:extLst>
                          <a:ext uri="{FF2B5EF4-FFF2-40B4-BE49-F238E27FC236}">
                            <a16:creationId xmlns:a16="http://schemas.microsoft.com/office/drawing/2014/main" id="{8A515536-CF57-493A-8DCD-E9F916EAAC7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65326" y="677862"/>
                        <a:ext cx="6943725" cy="9953625"/>
                      </a:xfrm>
                      <a:prstGeom prst="rect">
                        <a:avLst/>
                      </a:prstGeom>
                      <a:solidFill>
                        <a:schemeClr val="bg1">
                          <a:alpha val="72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CB256EC2-D34C-4B01-8567-D951C841560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430887"/>
          </a:xfrm>
        </p:spPr>
        <p:txBody>
          <a:bodyPr/>
          <a:lstStyle/>
          <a:p>
            <a:fld id="{B6F15528-21DE-4FAA-801E-634DDDAF4B2B}" type="slidenum">
              <a:rPr lang="ru-RU" sz="2800" b="1" smtClean="0">
                <a:solidFill>
                  <a:srgbClr val="FF0000"/>
                </a:solidFill>
              </a:rPr>
              <a:t>8</a:t>
            </a:fld>
            <a:endParaRPr lang="ru-RU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5784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1B6C69D-C362-4C39-8496-2D23E9B088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489" y="0"/>
            <a:ext cx="8031706" cy="1130935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F5DF7A9-130A-4FC4-94DA-4E48C04E8B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5012" y="0"/>
            <a:ext cx="7927367" cy="11309350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A192C786-0605-4A82-9E4D-B2DB04591AA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430887"/>
          </a:xfrm>
        </p:spPr>
        <p:txBody>
          <a:bodyPr/>
          <a:lstStyle/>
          <a:p>
            <a:fld id="{B6F15528-21DE-4FAA-801E-634DDDAF4B2B}" type="slidenum">
              <a:rPr lang="ru-RU" sz="2800" b="1" smtClean="0">
                <a:solidFill>
                  <a:srgbClr val="FF0000"/>
                </a:solidFill>
              </a:rPr>
              <a:t>9</a:t>
            </a:fld>
            <a:endParaRPr lang="ru-RU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3320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330</TotalTime>
  <Words>1016</Words>
  <Application>Microsoft Office PowerPoint</Application>
  <PresentationFormat>Произвольный</PresentationFormat>
  <Paragraphs>165</Paragraphs>
  <Slides>24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9" baseType="lpstr">
      <vt:lpstr>Arial</vt:lpstr>
      <vt:lpstr>Calibri</vt:lpstr>
      <vt:lpstr>Times New Roman</vt:lpstr>
      <vt:lpstr>Office Theme</vt:lpstr>
      <vt:lpstr>Точечный рисунок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Nikolay Reshetov</dc:creator>
  <cp:lastModifiedBy>Nikolay Reshetov</cp:lastModifiedBy>
  <cp:revision>47</cp:revision>
  <cp:lastPrinted>2026-05-30T06:02:21Z</cp:lastPrinted>
  <dcterms:modified xsi:type="dcterms:W3CDTF">2026-05-30T06:18:48Z</dcterms:modified>
</cp:coreProperties>
</file>